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6" r:id="rId3"/>
    <p:sldId id="257" r:id="rId4"/>
    <p:sldId id="343" r:id="rId5"/>
    <p:sldId id="444" r:id="rId6"/>
    <p:sldId id="576" r:id="rId7"/>
    <p:sldId id="577" r:id="rId8"/>
    <p:sldId id="582" r:id="rId9"/>
    <p:sldId id="578" r:id="rId10"/>
    <p:sldId id="579" r:id="rId11"/>
    <p:sldId id="284" r:id="rId12"/>
    <p:sldId id="301" r:id="rId13"/>
    <p:sldId id="298" r:id="rId14"/>
    <p:sldId id="297" r:id="rId15"/>
    <p:sldId id="299" r:id="rId16"/>
    <p:sldId id="275" r:id="rId17"/>
    <p:sldId id="292" r:id="rId18"/>
    <p:sldId id="276" r:id="rId19"/>
    <p:sldId id="285" r:id="rId20"/>
    <p:sldId id="300" r:id="rId21"/>
    <p:sldId id="286" r:id="rId22"/>
    <p:sldId id="580" r:id="rId23"/>
    <p:sldId id="584" r:id="rId24"/>
    <p:sldId id="587" r:id="rId25"/>
    <p:sldId id="588" r:id="rId26"/>
    <p:sldId id="589" r:id="rId27"/>
    <p:sldId id="573" r:id="rId28"/>
    <p:sldId id="574" r:id="rId29"/>
    <p:sldId id="575" r:id="rId30"/>
    <p:sldId id="590" r:id="rId31"/>
    <p:sldId id="465" r:id="rId32"/>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96357" autoAdjust="0"/>
  </p:normalViewPr>
  <p:slideViewPr>
    <p:cSldViewPr>
      <p:cViewPr varScale="1">
        <p:scale>
          <a:sx n="62" d="100"/>
          <a:sy n="62" d="100"/>
        </p:scale>
        <p:origin x="145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7" d="100"/>
          <a:sy n="77" d="100"/>
        </p:scale>
        <p:origin x="3360"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A0E08-6DB3-4B1F-ABA5-53CC38417C0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lt-LT"/>
        </a:p>
      </dgm:t>
    </dgm:pt>
    <dgm:pt modelId="{17116266-119A-42EE-B734-450AA9FFE79D}">
      <dgm:prSet/>
      <dgm:spPr>
        <a:noFill/>
        <a:ln>
          <a:solidFill>
            <a:srgbClr val="FFC000"/>
          </a:solidFill>
        </a:ln>
      </dgm:spPr>
      <dgm:t>
        <a:bodyPr/>
        <a:lstStyle/>
        <a:p>
          <a:r>
            <a:rPr lang="en-US" dirty="0">
              <a:solidFill>
                <a:schemeClr val="tx2"/>
              </a:solidFill>
            </a:rPr>
            <a:t> </a:t>
          </a:r>
          <a:endParaRPr lang="lt-LT" dirty="0">
            <a:solidFill>
              <a:schemeClr val="tx2"/>
            </a:solidFill>
          </a:endParaRPr>
        </a:p>
        <a:p>
          <a:r>
            <a:rPr lang="en-US" b="1" dirty="0">
              <a:solidFill>
                <a:srgbClr val="002060"/>
              </a:solidFill>
              <a:latin typeface="+mn-lt"/>
              <a:cs typeface="Times New Roman" panose="02020603050405020304" pitchFamily="18" charset="0"/>
            </a:rPr>
            <a:t>SKATINAM</a:t>
          </a:r>
          <a:r>
            <a:rPr lang="lt-LT" b="1" dirty="0">
              <a:solidFill>
                <a:srgbClr val="002060"/>
              </a:solidFill>
              <a:latin typeface="+mn-lt"/>
              <a:cs typeface="Times New Roman" panose="02020603050405020304" pitchFamily="18" charset="0"/>
            </a:rPr>
            <a:t>A ŪKININKAUTI</a:t>
          </a:r>
        </a:p>
      </dgm:t>
    </dgm:pt>
    <dgm:pt modelId="{4C8B5513-E16E-4F27-AA38-0BF7F9551B3F}" type="parTrans" cxnId="{E24C2F98-2DA5-402A-9802-C825F9D82BF8}">
      <dgm:prSet/>
      <dgm:spPr/>
      <dgm:t>
        <a:bodyPr/>
        <a:lstStyle/>
        <a:p>
          <a:endParaRPr lang="lt-LT"/>
        </a:p>
      </dgm:t>
    </dgm:pt>
    <dgm:pt modelId="{5452C12C-7D23-4C11-861E-A9C0A6B140EF}" type="sibTrans" cxnId="{E24C2F98-2DA5-402A-9802-C825F9D82BF8}">
      <dgm:prSet/>
      <dgm:spPr/>
      <dgm:t>
        <a:bodyPr/>
        <a:lstStyle/>
        <a:p>
          <a:endParaRPr lang="lt-LT"/>
        </a:p>
      </dgm:t>
    </dgm:pt>
    <dgm:pt modelId="{3EB26B11-3666-453B-810D-8140680F59BC}">
      <dgm:prSet/>
      <dgm:spPr>
        <a:solidFill>
          <a:schemeClr val="bg1"/>
        </a:solidFill>
        <a:ln>
          <a:solidFill>
            <a:srgbClr val="92D050"/>
          </a:solidFill>
        </a:ln>
      </dgm:spPr>
      <dgm:t>
        <a:bodyPr/>
        <a:lstStyle/>
        <a:p>
          <a:endParaRPr lang="lt-LT" dirty="0">
            <a:solidFill>
              <a:schemeClr val="tx1"/>
            </a:solidFill>
          </a:endParaRPr>
        </a:p>
        <a:p>
          <a:r>
            <a:rPr lang="lt-LT" b="1" dirty="0">
              <a:solidFill>
                <a:srgbClr val="002060"/>
              </a:solidFill>
              <a:latin typeface="+mn-lt"/>
              <a:cs typeface="Times New Roman" panose="02020603050405020304" pitchFamily="18" charset="0"/>
            </a:rPr>
            <a:t>SAUGOJAMA GAMTA</a:t>
          </a:r>
        </a:p>
      </dgm:t>
    </dgm:pt>
    <dgm:pt modelId="{85C89676-4776-4D36-AC31-6D52FF4F12F2}" type="parTrans" cxnId="{A670FE82-D57B-40D2-88F8-4D21D552ACB8}">
      <dgm:prSet/>
      <dgm:spPr/>
      <dgm:t>
        <a:bodyPr/>
        <a:lstStyle/>
        <a:p>
          <a:endParaRPr lang="lt-LT"/>
        </a:p>
      </dgm:t>
    </dgm:pt>
    <dgm:pt modelId="{0C5561E3-642D-4773-91AD-BC094E9E3447}" type="sibTrans" cxnId="{A670FE82-D57B-40D2-88F8-4D21D552ACB8}">
      <dgm:prSet/>
      <dgm:spPr/>
      <dgm:t>
        <a:bodyPr/>
        <a:lstStyle/>
        <a:p>
          <a:endParaRPr lang="lt-LT"/>
        </a:p>
      </dgm:t>
    </dgm:pt>
    <dgm:pt modelId="{72EDE62E-95DA-4AD6-A32C-371BAEA3A50A}">
      <dgm:prSet/>
      <dgm:spPr>
        <a:solidFill>
          <a:schemeClr val="bg1"/>
        </a:solidFill>
        <a:ln>
          <a:solidFill>
            <a:srgbClr val="FFC000"/>
          </a:solidFill>
        </a:ln>
      </dgm:spPr>
      <dgm:t>
        <a:bodyPr/>
        <a:lstStyle/>
        <a:p>
          <a:endParaRPr lang="lt-LT" b="1" dirty="0">
            <a:solidFill>
              <a:schemeClr val="tx1"/>
            </a:solidFill>
            <a:latin typeface="Times New Roman" panose="02020603050405020304" pitchFamily="18" charset="0"/>
            <a:cs typeface="Times New Roman" panose="02020603050405020304" pitchFamily="18" charset="0"/>
          </a:endParaRPr>
        </a:p>
        <a:p>
          <a:r>
            <a:rPr lang="en-US" b="1" dirty="0">
              <a:solidFill>
                <a:srgbClr val="002060"/>
              </a:solidFill>
              <a:latin typeface="+mn-lt"/>
              <a:cs typeface="Times New Roman" panose="02020603050405020304" pitchFamily="18" charset="0"/>
            </a:rPr>
            <a:t>SVEIKESNIS </a:t>
          </a:r>
          <a:r>
            <a:rPr lang="lt-LT" b="1" dirty="0">
              <a:solidFill>
                <a:srgbClr val="002060"/>
              </a:solidFill>
              <a:latin typeface="+mn-lt"/>
              <a:cs typeface="Times New Roman" panose="02020603050405020304" pitchFamily="18" charset="0"/>
            </a:rPr>
            <a:t>VARTOTOJ</a:t>
          </a:r>
          <a:r>
            <a:rPr lang="en-US" b="1" dirty="0">
              <a:solidFill>
                <a:srgbClr val="002060"/>
              </a:solidFill>
              <a:latin typeface="+mn-lt"/>
              <a:cs typeface="Times New Roman" panose="02020603050405020304" pitchFamily="18" charset="0"/>
            </a:rPr>
            <a:t>AS</a:t>
          </a:r>
          <a:endParaRPr lang="lt-LT" b="1" dirty="0">
            <a:solidFill>
              <a:srgbClr val="002060"/>
            </a:solidFill>
            <a:latin typeface="+mn-lt"/>
            <a:cs typeface="Times New Roman" panose="02020603050405020304" pitchFamily="18" charset="0"/>
          </a:endParaRPr>
        </a:p>
      </dgm:t>
    </dgm:pt>
    <dgm:pt modelId="{E27A09E3-A3B9-42AB-9371-625FA8305FE7}" type="sibTrans" cxnId="{73E0521E-17B5-4881-9D35-4D66E363214A}">
      <dgm:prSet/>
      <dgm:spPr/>
      <dgm:t>
        <a:bodyPr/>
        <a:lstStyle/>
        <a:p>
          <a:endParaRPr lang="lt-LT"/>
        </a:p>
      </dgm:t>
    </dgm:pt>
    <dgm:pt modelId="{EFFA55DA-82C3-4DEA-BE72-EA8A77B02A70}" type="parTrans" cxnId="{73E0521E-17B5-4881-9D35-4D66E363214A}">
      <dgm:prSet/>
      <dgm:spPr/>
      <dgm:t>
        <a:bodyPr/>
        <a:lstStyle/>
        <a:p>
          <a:endParaRPr lang="lt-LT"/>
        </a:p>
      </dgm:t>
    </dgm:pt>
    <dgm:pt modelId="{94817957-2457-4EB2-9080-EAFFC8A749FD}" type="pres">
      <dgm:prSet presAssocID="{05DA0E08-6DB3-4B1F-ABA5-53CC38417C0F}" presName="Name0" presStyleCnt="0">
        <dgm:presLayoutVars>
          <dgm:dir/>
          <dgm:resizeHandles val="exact"/>
        </dgm:presLayoutVars>
      </dgm:prSet>
      <dgm:spPr/>
    </dgm:pt>
    <dgm:pt modelId="{4D977843-6FBB-483D-ABE9-8014D8ED244D}" type="pres">
      <dgm:prSet presAssocID="{05DA0E08-6DB3-4B1F-ABA5-53CC38417C0F}" presName="fgShape" presStyleLbl="fgShp" presStyleIdx="0" presStyleCnt="1" custLinFactNeighborX="0" custLinFactNeighborY="-30608"/>
      <dgm:spPr>
        <a:solidFill>
          <a:srgbClr val="008000"/>
        </a:solidFill>
      </dgm:spPr>
    </dgm:pt>
    <dgm:pt modelId="{A923D7A3-13E7-48C4-9596-2A91AB72FED8}" type="pres">
      <dgm:prSet presAssocID="{05DA0E08-6DB3-4B1F-ABA5-53CC38417C0F}" presName="linComp" presStyleCnt="0"/>
      <dgm:spPr/>
    </dgm:pt>
    <dgm:pt modelId="{DA08ED96-B36A-498F-93A2-647FDB17CDB0}" type="pres">
      <dgm:prSet presAssocID="{17116266-119A-42EE-B734-450AA9FFE79D}" presName="compNode" presStyleCnt="0"/>
      <dgm:spPr/>
    </dgm:pt>
    <dgm:pt modelId="{BAF64C41-4B49-46FE-A98B-6287F1C18BE0}" type="pres">
      <dgm:prSet presAssocID="{17116266-119A-42EE-B734-450AA9FFE79D}" presName="bkgdShape" presStyleLbl="node1" presStyleIdx="0" presStyleCnt="3" custLinFactNeighborX="-64" custLinFactNeighborY="-702"/>
      <dgm:spPr/>
    </dgm:pt>
    <dgm:pt modelId="{590CC554-9938-4F2B-BF04-D5DF00A1DF56}" type="pres">
      <dgm:prSet presAssocID="{17116266-119A-42EE-B734-450AA9FFE79D}" presName="nodeTx" presStyleLbl="node1" presStyleIdx="0" presStyleCnt="3">
        <dgm:presLayoutVars>
          <dgm:bulletEnabled val="1"/>
        </dgm:presLayoutVars>
      </dgm:prSet>
      <dgm:spPr/>
    </dgm:pt>
    <dgm:pt modelId="{694B000D-3914-4244-8DF2-1CA96BD454C0}" type="pres">
      <dgm:prSet presAssocID="{17116266-119A-42EE-B734-450AA9FFE79D}" presName="invisiNode" presStyleLbl="node1" presStyleIdx="0" presStyleCnt="3"/>
      <dgm:spPr/>
    </dgm:pt>
    <dgm:pt modelId="{91C6A1F4-631B-4A75-A0ED-F88D00814320}" type="pres">
      <dgm:prSet presAssocID="{17116266-119A-42EE-B734-450AA9FFE79D}" presName="imagNode" presStyleLbl="fgImgPlace1" presStyleIdx="0" presStyleCnt="3" custScaleX="157219" custScaleY="144870" custLinFactNeighborX="-448" custLinFactNeighborY="18439"/>
      <dgm:spPr>
        <a:blipFill rotWithShape="1">
          <a:blip xmlns:r="http://schemas.openxmlformats.org/officeDocument/2006/relationships" r:embed="rId1"/>
          <a:srcRect/>
          <a:stretch>
            <a:fillRect l="-25000" r="-25000"/>
          </a:stretch>
        </a:blipFill>
      </dgm:spPr>
    </dgm:pt>
    <dgm:pt modelId="{F9926601-3D8B-4A3C-8548-B2E78B41BF03}" type="pres">
      <dgm:prSet presAssocID="{5452C12C-7D23-4C11-861E-A9C0A6B140EF}" presName="sibTrans" presStyleLbl="sibTrans2D1" presStyleIdx="0" presStyleCnt="0"/>
      <dgm:spPr/>
    </dgm:pt>
    <dgm:pt modelId="{52E28A31-3C87-40AC-8F27-51EAD395B553}" type="pres">
      <dgm:prSet presAssocID="{3EB26B11-3666-453B-810D-8140680F59BC}" presName="compNode" presStyleCnt="0"/>
      <dgm:spPr/>
    </dgm:pt>
    <dgm:pt modelId="{B979BA32-AD4D-43A9-9175-24D65812A44D}" type="pres">
      <dgm:prSet presAssocID="{3EB26B11-3666-453B-810D-8140680F59BC}" presName="bkgdShape" presStyleLbl="node1" presStyleIdx="1" presStyleCnt="3"/>
      <dgm:spPr/>
    </dgm:pt>
    <dgm:pt modelId="{EE2EB91B-E7D5-492C-B86B-F843EB2D71A1}" type="pres">
      <dgm:prSet presAssocID="{3EB26B11-3666-453B-810D-8140680F59BC}" presName="nodeTx" presStyleLbl="node1" presStyleIdx="1" presStyleCnt="3">
        <dgm:presLayoutVars>
          <dgm:bulletEnabled val="1"/>
        </dgm:presLayoutVars>
      </dgm:prSet>
      <dgm:spPr/>
    </dgm:pt>
    <dgm:pt modelId="{AD0F80BE-DAE9-4B9C-92C4-6B5D00C0B832}" type="pres">
      <dgm:prSet presAssocID="{3EB26B11-3666-453B-810D-8140680F59BC}" presName="invisiNode" presStyleLbl="node1" presStyleIdx="1" presStyleCnt="3"/>
      <dgm:spPr/>
    </dgm:pt>
    <dgm:pt modelId="{CB1C9E52-802D-4882-8DB6-407970CFA78C}" type="pres">
      <dgm:prSet presAssocID="{3EB26B11-3666-453B-810D-8140680F59BC}" presName="imagNode" presStyleLbl="fgImgPlace1" presStyleIdx="1" presStyleCnt="3" custScaleX="162444" custScaleY="144870" custLinFactNeighborX="0" custLinFactNeighborY="13662"/>
      <dgm:spPr>
        <a:blipFill rotWithShape="1">
          <a:blip xmlns:r="http://schemas.openxmlformats.org/officeDocument/2006/relationships" r:embed="rId2"/>
          <a:srcRect/>
          <a:stretch>
            <a:fillRect l="-17000" r="-17000"/>
          </a:stretch>
        </a:blipFill>
      </dgm:spPr>
    </dgm:pt>
    <dgm:pt modelId="{5F74964C-3BB3-43E5-8A85-4F10C48FD8B4}" type="pres">
      <dgm:prSet presAssocID="{0C5561E3-642D-4773-91AD-BC094E9E3447}" presName="sibTrans" presStyleLbl="sibTrans2D1" presStyleIdx="0" presStyleCnt="0"/>
      <dgm:spPr/>
    </dgm:pt>
    <dgm:pt modelId="{B235ACD9-ACEC-41C3-B1BF-26A9EE3C2328}" type="pres">
      <dgm:prSet presAssocID="{72EDE62E-95DA-4AD6-A32C-371BAEA3A50A}" presName="compNode" presStyleCnt="0"/>
      <dgm:spPr/>
    </dgm:pt>
    <dgm:pt modelId="{258FF402-E9F6-44EB-BE3A-E9858B9A40B9}" type="pres">
      <dgm:prSet presAssocID="{72EDE62E-95DA-4AD6-A32C-371BAEA3A50A}" presName="bkgdShape" presStyleLbl="node1" presStyleIdx="2" presStyleCnt="3"/>
      <dgm:spPr/>
    </dgm:pt>
    <dgm:pt modelId="{EB48FBD7-A174-467C-A2F2-BDB1EC55A777}" type="pres">
      <dgm:prSet presAssocID="{72EDE62E-95DA-4AD6-A32C-371BAEA3A50A}" presName="nodeTx" presStyleLbl="node1" presStyleIdx="2" presStyleCnt="3">
        <dgm:presLayoutVars>
          <dgm:bulletEnabled val="1"/>
        </dgm:presLayoutVars>
      </dgm:prSet>
      <dgm:spPr/>
    </dgm:pt>
    <dgm:pt modelId="{E6D9CEDA-0320-410A-8994-B92B99935272}" type="pres">
      <dgm:prSet presAssocID="{72EDE62E-95DA-4AD6-A32C-371BAEA3A50A}" presName="invisiNode" presStyleLbl="node1" presStyleIdx="2" presStyleCnt="3"/>
      <dgm:spPr/>
    </dgm:pt>
    <dgm:pt modelId="{B8DEABF8-B704-4F56-810A-C526808F12EE}" type="pres">
      <dgm:prSet presAssocID="{72EDE62E-95DA-4AD6-A32C-371BAEA3A50A}" presName="imagNode" presStyleLbl="fgImgPlace1" presStyleIdx="2" presStyleCnt="3" custScaleX="152249" custScaleY="151351" custLinFactNeighborX="-1845" custLinFactNeighborY="11093"/>
      <dgm:spPr>
        <a:blipFill rotWithShape="1">
          <a:blip xmlns:r="http://schemas.openxmlformats.org/officeDocument/2006/relationships" r:embed="rId3"/>
          <a:srcRect/>
          <a:stretch>
            <a:fillRect l="-28000" r="-28000"/>
          </a:stretch>
        </a:blipFill>
      </dgm:spPr>
    </dgm:pt>
  </dgm:ptLst>
  <dgm:cxnLst>
    <dgm:cxn modelId="{D600130B-97EF-4AC9-BC31-999EC30016A7}" type="presOf" srcId="{3EB26B11-3666-453B-810D-8140680F59BC}" destId="{EE2EB91B-E7D5-492C-B86B-F843EB2D71A1}" srcOrd="1" destOrd="0" presId="urn:microsoft.com/office/officeart/2005/8/layout/hList7"/>
    <dgm:cxn modelId="{73E0521E-17B5-4881-9D35-4D66E363214A}" srcId="{05DA0E08-6DB3-4B1F-ABA5-53CC38417C0F}" destId="{72EDE62E-95DA-4AD6-A32C-371BAEA3A50A}" srcOrd="2" destOrd="0" parTransId="{EFFA55DA-82C3-4DEA-BE72-EA8A77B02A70}" sibTransId="{E27A09E3-A3B9-42AB-9371-625FA8305FE7}"/>
    <dgm:cxn modelId="{08E59621-A8CE-48E1-963C-794C11D676EF}" type="presOf" srcId="{3EB26B11-3666-453B-810D-8140680F59BC}" destId="{B979BA32-AD4D-43A9-9175-24D65812A44D}" srcOrd="0" destOrd="0" presId="urn:microsoft.com/office/officeart/2005/8/layout/hList7"/>
    <dgm:cxn modelId="{68F4FE27-22A9-479D-80E5-6A9E7819E7AB}" type="presOf" srcId="{05DA0E08-6DB3-4B1F-ABA5-53CC38417C0F}" destId="{94817957-2457-4EB2-9080-EAFFC8A749FD}" srcOrd="0" destOrd="0" presId="urn:microsoft.com/office/officeart/2005/8/layout/hList7"/>
    <dgm:cxn modelId="{6FE72529-C771-4A74-A64B-8BADE069B7B3}" type="presOf" srcId="{17116266-119A-42EE-B734-450AA9FFE79D}" destId="{BAF64C41-4B49-46FE-A98B-6287F1C18BE0}" srcOrd="0" destOrd="0" presId="urn:microsoft.com/office/officeart/2005/8/layout/hList7"/>
    <dgm:cxn modelId="{E755A22E-AF54-4031-B0D5-2ADE470EBC2E}" type="presOf" srcId="{72EDE62E-95DA-4AD6-A32C-371BAEA3A50A}" destId="{EB48FBD7-A174-467C-A2F2-BDB1EC55A777}" srcOrd="1" destOrd="0" presId="urn:microsoft.com/office/officeart/2005/8/layout/hList7"/>
    <dgm:cxn modelId="{A670FE82-D57B-40D2-88F8-4D21D552ACB8}" srcId="{05DA0E08-6DB3-4B1F-ABA5-53CC38417C0F}" destId="{3EB26B11-3666-453B-810D-8140680F59BC}" srcOrd="1" destOrd="0" parTransId="{85C89676-4776-4D36-AC31-6D52FF4F12F2}" sibTransId="{0C5561E3-642D-4773-91AD-BC094E9E3447}"/>
    <dgm:cxn modelId="{E24C2F98-2DA5-402A-9802-C825F9D82BF8}" srcId="{05DA0E08-6DB3-4B1F-ABA5-53CC38417C0F}" destId="{17116266-119A-42EE-B734-450AA9FFE79D}" srcOrd="0" destOrd="0" parTransId="{4C8B5513-E16E-4F27-AA38-0BF7F9551B3F}" sibTransId="{5452C12C-7D23-4C11-861E-A9C0A6B140EF}"/>
    <dgm:cxn modelId="{197F89C6-8FEC-4584-B48D-5C4111E255D4}" type="presOf" srcId="{72EDE62E-95DA-4AD6-A32C-371BAEA3A50A}" destId="{258FF402-E9F6-44EB-BE3A-E9858B9A40B9}" srcOrd="0" destOrd="0" presId="urn:microsoft.com/office/officeart/2005/8/layout/hList7"/>
    <dgm:cxn modelId="{5898ABCA-D362-4643-893A-3B0D10675375}" type="presOf" srcId="{0C5561E3-642D-4773-91AD-BC094E9E3447}" destId="{5F74964C-3BB3-43E5-8A85-4F10C48FD8B4}" srcOrd="0" destOrd="0" presId="urn:microsoft.com/office/officeart/2005/8/layout/hList7"/>
    <dgm:cxn modelId="{FDD926D0-88BB-4877-9772-37F0399CDBF7}" type="presOf" srcId="{5452C12C-7D23-4C11-861E-A9C0A6B140EF}" destId="{F9926601-3D8B-4A3C-8548-B2E78B41BF03}" srcOrd="0" destOrd="0" presId="urn:microsoft.com/office/officeart/2005/8/layout/hList7"/>
    <dgm:cxn modelId="{E482F1EF-C9AE-4CB6-BE65-99FD0B392437}" type="presOf" srcId="{17116266-119A-42EE-B734-450AA9FFE79D}" destId="{590CC554-9938-4F2B-BF04-D5DF00A1DF56}" srcOrd="1" destOrd="0" presId="urn:microsoft.com/office/officeart/2005/8/layout/hList7"/>
    <dgm:cxn modelId="{A3C5D8AB-64A5-49FB-867A-22A45458BB0D}" type="presParOf" srcId="{94817957-2457-4EB2-9080-EAFFC8A749FD}" destId="{4D977843-6FBB-483D-ABE9-8014D8ED244D}" srcOrd="0" destOrd="0" presId="urn:microsoft.com/office/officeart/2005/8/layout/hList7"/>
    <dgm:cxn modelId="{1FEFEED2-D8D7-4F42-B7AB-9DB15120661A}" type="presParOf" srcId="{94817957-2457-4EB2-9080-EAFFC8A749FD}" destId="{A923D7A3-13E7-48C4-9596-2A91AB72FED8}" srcOrd="1" destOrd="0" presId="urn:microsoft.com/office/officeart/2005/8/layout/hList7"/>
    <dgm:cxn modelId="{B7C26412-17FE-48E4-9BA2-32AB1E7D135B}" type="presParOf" srcId="{A923D7A3-13E7-48C4-9596-2A91AB72FED8}" destId="{DA08ED96-B36A-498F-93A2-647FDB17CDB0}" srcOrd="0" destOrd="0" presId="urn:microsoft.com/office/officeart/2005/8/layout/hList7"/>
    <dgm:cxn modelId="{382B64E7-204C-4C0C-8DA7-0201DEC5484F}" type="presParOf" srcId="{DA08ED96-B36A-498F-93A2-647FDB17CDB0}" destId="{BAF64C41-4B49-46FE-A98B-6287F1C18BE0}" srcOrd="0" destOrd="0" presId="urn:microsoft.com/office/officeart/2005/8/layout/hList7"/>
    <dgm:cxn modelId="{93FA9D16-9D60-4906-93A0-9608F15A3062}" type="presParOf" srcId="{DA08ED96-B36A-498F-93A2-647FDB17CDB0}" destId="{590CC554-9938-4F2B-BF04-D5DF00A1DF56}" srcOrd="1" destOrd="0" presId="urn:microsoft.com/office/officeart/2005/8/layout/hList7"/>
    <dgm:cxn modelId="{D1983266-F546-4DFA-BB8B-53ABFE038CB8}" type="presParOf" srcId="{DA08ED96-B36A-498F-93A2-647FDB17CDB0}" destId="{694B000D-3914-4244-8DF2-1CA96BD454C0}" srcOrd="2" destOrd="0" presId="urn:microsoft.com/office/officeart/2005/8/layout/hList7"/>
    <dgm:cxn modelId="{57FF01C5-AD43-4193-AE49-98740201F911}" type="presParOf" srcId="{DA08ED96-B36A-498F-93A2-647FDB17CDB0}" destId="{91C6A1F4-631B-4A75-A0ED-F88D00814320}" srcOrd="3" destOrd="0" presId="urn:microsoft.com/office/officeart/2005/8/layout/hList7"/>
    <dgm:cxn modelId="{44B969FA-6369-42F9-A52F-F20727BB4FD7}" type="presParOf" srcId="{A923D7A3-13E7-48C4-9596-2A91AB72FED8}" destId="{F9926601-3D8B-4A3C-8548-B2E78B41BF03}" srcOrd="1" destOrd="0" presId="urn:microsoft.com/office/officeart/2005/8/layout/hList7"/>
    <dgm:cxn modelId="{4D737BEA-ACB9-4F59-A47D-4CD8153AAF8E}" type="presParOf" srcId="{A923D7A3-13E7-48C4-9596-2A91AB72FED8}" destId="{52E28A31-3C87-40AC-8F27-51EAD395B553}" srcOrd="2" destOrd="0" presId="urn:microsoft.com/office/officeart/2005/8/layout/hList7"/>
    <dgm:cxn modelId="{E1F01C95-8EEE-46A0-A701-E5AE68003B9A}" type="presParOf" srcId="{52E28A31-3C87-40AC-8F27-51EAD395B553}" destId="{B979BA32-AD4D-43A9-9175-24D65812A44D}" srcOrd="0" destOrd="0" presId="urn:microsoft.com/office/officeart/2005/8/layout/hList7"/>
    <dgm:cxn modelId="{151C9B22-4E41-43B8-A246-08CB24ECB4FD}" type="presParOf" srcId="{52E28A31-3C87-40AC-8F27-51EAD395B553}" destId="{EE2EB91B-E7D5-492C-B86B-F843EB2D71A1}" srcOrd="1" destOrd="0" presId="urn:microsoft.com/office/officeart/2005/8/layout/hList7"/>
    <dgm:cxn modelId="{821B66AA-D20F-4BA7-9B09-4C2D95B25C1F}" type="presParOf" srcId="{52E28A31-3C87-40AC-8F27-51EAD395B553}" destId="{AD0F80BE-DAE9-4B9C-92C4-6B5D00C0B832}" srcOrd="2" destOrd="0" presId="urn:microsoft.com/office/officeart/2005/8/layout/hList7"/>
    <dgm:cxn modelId="{0EB3B090-6507-424E-8A24-D7F73461FBE2}" type="presParOf" srcId="{52E28A31-3C87-40AC-8F27-51EAD395B553}" destId="{CB1C9E52-802D-4882-8DB6-407970CFA78C}" srcOrd="3" destOrd="0" presId="urn:microsoft.com/office/officeart/2005/8/layout/hList7"/>
    <dgm:cxn modelId="{96CEDF83-F680-4EBF-9A2B-1EBF9DBB9249}" type="presParOf" srcId="{A923D7A3-13E7-48C4-9596-2A91AB72FED8}" destId="{5F74964C-3BB3-43E5-8A85-4F10C48FD8B4}" srcOrd="3" destOrd="0" presId="urn:microsoft.com/office/officeart/2005/8/layout/hList7"/>
    <dgm:cxn modelId="{2DD75128-E430-4898-9A78-790039353218}" type="presParOf" srcId="{A923D7A3-13E7-48C4-9596-2A91AB72FED8}" destId="{B235ACD9-ACEC-41C3-B1BF-26A9EE3C2328}" srcOrd="4" destOrd="0" presId="urn:microsoft.com/office/officeart/2005/8/layout/hList7"/>
    <dgm:cxn modelId="{5A3EE799-E1FB-4EE6-B66F-2DDAC1AFC7C7}" type="presParOf" srcId="{B235ACD9-ACEC-41C3-B1BF-26A9EE3C2328}" destId="{258FF402-E9F6-44EB-BE3A-E9858B9A40B9}" srcOrd="0" destOrd="0" presId="urn:microsoft.com/office/officeart/2005/8/layout/hList7"/>
    <dgm:cxn modelId="{0DC8CA8E-2FDD-4F1D-9E2F-180B46736929}" type="presParOf" srcId="{B235ACD9-ACEC-41C3-B1BF-26A9EE3C2328}" destId="{EB48FBD7-A174-467C-A2F2-BDB1EC55A777}" srcOrd="1" destOrd="0" presId="urn:microsoft.com/office/officeart/2005/8/layout/hList7"/>
    <dgm:cxn modelId="{237E176A-F20D-4F32-A28D-F1FD4892693D}" type="presParOf" srcId="{B235ACD9-ACEC-41C3-B1BF-26A9EE3C2328}" destId="{E6D9CEDA-0320-410A-8994-B92B99935272}" srcOrd="2" destOrd="0" presId="urn:microsoft.com/office/officeart/2005/8/layout/hList7"/>
    <dgm:cxn modelId="{3845E5BC-13D4-474D-8C0D-3A1619876EE6}" type="presParOf" srcId="{B235ACD9-ACEC-41C3-B1BF-26A9EE3C2328}" destId="{B8DEABF8-B704-4F56-810A-C526808F12E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64C41-4B49-46FE-A98B-6287F1C18BE0}">
      <dsp:nvSpPr>
        <dsp:cNvPr id="0" name=""/>
        <dsp:cNvSpPr/>
      </dsp:nvSpPr>
      <dsp:spPr>
        <a:xfrm>
          <a:off x="7" y="1512"/>
          <a:ext cx="2688282" cy="4525963"/>
        </a:xfrm>
        <a:prstGeom prst="roundRect">
          <a:avLst>
            <a:gd name="adj" fmla="val 10000"/>
          </a:avLst>
        </a:prstGeom>
        <a:no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2"/>
              </a:solidFill>
            </a:rPr>
            <a:t> </a:t>
          </a:r>
          <a:endParaRPr lang="lt-LT" sz="2600" kern="1200" dirty="0">
            <a:solidFill>
              <a:schemeClr val="tx2"/>
            </a:solidFill>
          </a:endParaRPr>
        </a:p>
        <a:p>
          <a:pPr marL="0" lvl="0" indent="0" algn="ctr" defTabSz="1155700">
            <a:lnSpc>
              <a:spcPct val="90000"/>
            </a:lnSpc>
            <a:spcBef>
              <a:spcPct val="0"/>
            </a:spcBef>
            <a:spcAft>
              <a:spcPct val="35000"/>
            </a:spcAft>
            <a:buNone/>
          </a:pPr>
          <a:r>
            <a:rPr lang="en-US" sz="2600" b="1" kern="1200" dirty="0">
              <a:solidFill>
                <a:srgbClr val="002060"/>
              </a:solidFill>
              <a:latin typeface="+mn-lt"/>
              <a:cs typeface="Times New Roman" panose="02020603050405020304" pitchFamily="18" charset="0"/>
            </a:rPr>
            <a:t>SKATINAM</a:t>
          </a:r>
          <a:r>
            <a:rPr lang="lt-LT" sz="2600" b="1" kern="1200" dirty="0">
              <a:solidFill>
                <a:srgbClr val="002060"/>
              </a:solidFill>
              <a:latin typeface="+mn-lt"/>
              <a:cs typeface="Times New Roman" panose="02020603050405020304" pitchFamily="18" charset="0"/>
            </a:rPr>
            <a:t>A ŪKININKAUTI</a:t>
          </a:r>
        </a:p>
      </dsp:txBody>
      <dsp:txXfrm>
        <a:off x="7" y="1811898"/>
        <a:ext cx="2688282" cy="1810385"/>
      </dsp:txXfrm>
    </dsp:sp>
    <dsp:sp modelId="{91C6A1F4-631B-4A75-A0ED-F88D00814320}">
      <dsp:nvSpPr>
        <dsp:cNvPr id="0" name=""/>
        <dsp:cNvSpPr/>
      </dsp:nvSpPr>
      <dsp:spPr>
        <a:xfrm>
          <a:off x="154357" y="244617"/>
          <a:ext cx="2369519" cy="2183401"/>
        </a:xfrm>
        <a:prstGeom prst="ellipse">
          <a:avLst/>
        </a:prstGeom>
        <a:blipFill rotWithShape="1">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79BA32-AD4D-43A9-9175-24D65812A44D}">
      <dsp:nvSpPr>
        <dsp:cNvPr id="0" name=""/>
        <dsp:cNvSpPr/>
      </dsp:nvSpPr>
      <dsp:spPr>
        <a:xfrm>
          <a:off x="2770658" y="33285"/>
          <a:ext cx="2688282" cy="4525963"/>
        </a:xfrm>
        <a:prstGeom prst="roundRect">
          <a:avLst>
            <a:gd name="adj" fmla="val 10000"/>
          </a:avLst>
        </a:prstGeom>
        <a:solidFill>
          <a:schemeClr val="bg1"/>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endParaRPr lang="lt-LT" sz="2600" kern="1200" dirty="0">
            <a:solidFill>
              <a:schemeClr val="tx1"/>
            </a:solidFill>
          </a:endParaRPr>
        </a:p>
        <a:p>
          <a:pPr marL="0" lvl="0" indent="0" algn="ctr" defTabSz="1155700">
            <a:lnSpc>
              <a:spcPct val="90000"/>
            </a:lnSpc>
            <a:spcBef>
              <a:spcPct val="0"/>
            </a:spcBef>
            <a:spcAft>
              <a:spcPct val="35000"/>
            </a:spcAft>
            <a:buNone/>
          </a:pPr>
          <a:r>
            <a:rPr lang="lt-LT" sz="2600" b="1" kern="1200" dirty="0">
              <a:solidFill>
                <a:srgbClr val="002060"/>
              </a:solidFill>
              <a:latin typeface="+mn-lt"/>
              <a:cs typeface="Times New Roman" panose="02020603050405020304" pitchFamily="18" charset="0"/>
            </a:rPr>
            <a:t>SAUGOJAMA GAMTA</a:t>
          </a:r>
        </a:p>
      </dsp:txBody>
      <dsp:txXfrm>
        <a:off x="2770658" y="1843670"/>
        <a:ext cx="2688282" cy="1810385"/>
      </dsp:txXfrm>
    </dsp:sp>
    <dsp:sp modelId="{CB1C9E52-802D-4882-8DB6-407970CFA78C}">
      <dsp:nvSpPr>
        <dsp:cNvPr id="0" name=""/>
        <dsp:cNvSpPr/>
      </dsp:nvSpPr>
      <dsp:spPr>
        <a:xfrm>
          <a:off x="2890666" y="172621"/>
          <a:ext cx="2448267" cy="2183401"/>
        </a:xfrm>
        <a:prstGeom prst="ellipse">
          <a:avLst/>
        </a:prstGeom>
        <a:blipFill rotWithShape="1">
          <a:blip xmlns:r="http://schemas.openxmlformats.org/officeDocument/2006/relationships" r:embed="rId2"/>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8FF402-E9F6-44EB-BE3A-E9858B9A40B9}">
      <dsp:nvSpPr>
        <dsp:cNvPr id="0" name=""/>
        <dsp:cNvSpPr/>
      </dsp:nvSpPr>
      <dsp:spPr>
        <a:xfrm>
          <a:off x="5539589" y="57704"/>
          <a:ext cx="2688282" cy="4525963"/>
        </a:xfrm>
        <a:prstGeom prst="roundRect">
          <a:avLst>
            <a:gd name="adj" fmla="val 10000"/>
          </a:avLst>
        </a:prstGeom>
        <a:solidFill>
          <a:schemeClr val="bg1"/>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endParaRPr lang="lt-LT" sz="2600" b="1" kern="1200" dirty="0">
            <a:solidFill>
              <a:schemeClr val="tx1"/>
            </a:solidFill>
            <a:latin typeface="Times New Roman" panose="02020603050405020304" pitchFamily="18" charset="0"/>
            <a:cs typeface="Times New Roman" panose="02020603050405020304" pitchFamily="18" charset="0"/>
          </a:endParaRPr>
        </a:p>
        <a:p>
          <a:pPr marL="0" lvl="0" indent="0" algn="ctr" defTabSz="1155700">
            <a:lnSpc>
              <a:spcPct val="90000"/>
            </a:lnSpc>
            <a:spcBef>
              <a:spcPct val="0"/>
            </a:spcBef>
            <a:spcAft>
              <a:spcPct val="35000"/>
            </a:spcAft>
            <a:buNone/>
          </a:pPr>
          <a:r>
            <a:rPr lang="en-US" sz="2600" b="1" kern="1200" dirty="0">
              <a:solidFill>
                <a:srgbClr val="002060"/>
              </a:solidFill>
              <a:latin typeface="+mn-lt"/>
              <a:cs typeface="Times New Roman" panose="02020603050405020304" pitchFamily="18" charset="0"/>
            </a:rPr>
            <a:t>SVEIKESNIS </a:t>
          </a:r>
          <a:r>
            <a:rPr lang="lt-LT" sz="2600" b="1" kern="1200" dirty="0">
              <a:solidFill>
                <a:srgbClr val="002060"/>
              </a:solidFill>
              <a:latin typeface="+mn-lt"/>
              <a:cs typeface="Times New Roman" panose="02020603050405020304" pitchFamily="18" charset="0"/>
            </a:rPr>
            <a:t>VARTOTOJ</a:t>
          </a:r>
          <a:r>
            <a:rPr lang="en-US" sz="2600" b="1" kern="1200" dirty="0">
              <a:solidFill>
                <a:srgbClr val="002060"/>
              </a:solidFill>
              <a:latin typeface="+mn-lt"/>
              <a:cs typeface="Times New Roman" panose="02020603050405020304" pitchFamily="18" charset="0"/>
            </a:rPr>
            <a:t>AS</a:t>
          </a:r>
          <a:endParaRPr lang="lt-LT" sz="2600" b="1" kern="1200" dirty="0">
            <a:solidFill>
              <a:srgbClr val="002060"/>
            </a:solidFill>
            <a:latin typeface="+mn-lt"/>
            <a:cs typeface="Times New Roman" panose="02020603050405020304" pitchFamily="18" charset="0"/>
          </a:endParaRPr>
        </a:p>
      </dsp:txBody>
      <dsp:txXfrm>
        <a:off x="5539589" y="1868089"/>
        <a:ext cx="2688282" cy="1810385"/>
      </dsp:txXfrm>
    </dsp:sp>
    <dsp:sp modelId="{B8DEABF8-B704-4F56-810A-C526808F12EE}">
      <dsp:nvSpPr>
        <dsp:cNvPr id="0" name=""/>
        <dsp:cNvSpPr/>
      </dsp:nvSpPr>
      <dsp:spPr>
        <a:xfrm>
          <a:off x="5708616" y="109482"/>
          <a:ext cx="2294614" cy="2281080"/>
        </a:xfrm>
        <a:prstGeom prst="ellipse">
          <a:avLst/>
        </a:prstGeom>
        <a:blipFill rotWithShape="1">
          <a:blip xmlns:r="http://schemas.openxmlformats.org/officeDocument/2006/relationships" r:embed="rId3"/>
          <a:srcRect/>
          <a:stretch>
            <a:fillRect l="-28000" r="-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977843-6FBB-483D-ABE9-8014D8ED244D}">
      <dsp:nvSpPr>
        <dsp:cNvPr id="0" name=""/>
        <dsp:cNvSpPr/>
      </dsp:nvSpPr>
      <dsp:spPr>
        <a:xfrm>
          <a:off x="329183" y="3412974"/>
          <a:ext cx="7571232" cy="678894"/>
        </a:xfrm>
        <a:prstGeom prst="leftRightArrow">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ntraštės vietos rezervavimo ženklas 1">
            <a:extLst>
              <a:ext uri="{FF2B5EF4-FFF2-40B4-BE49-F238E27FC236}">
                <a16:creationId xmlns:a16="http://schemas.microsoft.com/office/drawing/2014/main" id="{366BA42E-1BA1-4091-AF8B-4B6FD7776501}"/>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a:defRPr/>
            </a:pPr>
            <a:endParaRPr lang="en-US"/>
          </a:p>
        </p:txBody>
      </p:sp>
      <p:sp>
        <p:nvSpPr>
          <p:cNvPr id="3" name="Datos vietos rezervavimo ženklas 2">
            <a:extLst>
              <a:ext uri="{FF2B5EF4-FFF2-40B4-BE49-F238E27FC236}">
                <a16:creationId xmlns:a16="http://schemas.microsoft.com/office/drawing/2014/main" id="{D7D1056F-28B8-4274-9278-CCCB624E82A1}"/>
              </a:ext>
            </a:extLst>
          </p:cNvPr>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a:defRPr/>
            </a:pPr>
            <a:fld id="{1A30CDCC-77CD-4835-99ED-E050F7B9C559}" type="datetimeFigureOut">
              <a:rPr lang="en-US"/>
              <a:pPr>
                <a:defRPr/>
              </a:pPr>
              <a:t>10/26/2020</a:t>
            </a:fld>
            <a:endParaRPr lang="en-US"/>
          </a:p>
        </p:txBody>
      </p:sp>
      <p:sp>
        <p:nvSpPr>
          <p:cNvPr id="4" name="Skaidrės vaizdo vietos rezervavimo ženklas 3">
            <a:extLst>
              <a:ext uri="{FF2B5EF4-FFF2-40B4-BE49-F238E27FC236}">
                <a16:creationId xmlns:a16="http://schemas.microsoft.com/office/drawing/2014/main" id="{B9453582-7378-4686-A064-C619780A8544}"/>
              </a:ext>
            </a:extLst>
          </p:cNvPr>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Pastabų vietos rezervavimo ženklas 4">
            <a:extLst>
              <a:ext uri="{FF2B5EF4-FFF2-40B4-BE49-F238E27FC236}">
                <a16:creationId xmlns:a16="http://schemas.microsoft.com/office/drawing/2014/main" id="{6EB40D2C-C440-4A60-9ECA-964EC690D538}"/>
              </a:ext>
            </a:extLst>
          </p:cNvPr>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lt-LT" noProof="0"/>
              <a:t>Spustelėję redag. ruoš. teksto stilių</a:t>
            </a:r>
          </a:p>
          <a:p>
            <a:pPr lvl="1"/>
            <a:r>
              <a:rPr lang="lt-LT" noProof="0"/>
              <a:t>Antras lygmuo</a:t>
            </a:r>
          </a:p>
          <a:p>
            <a:pPr lvl="2"/>
            <a:r>
              <a:rPr lang="lt-LT" noProof="0"/>
              <a:t>Trečias lygmuo</a:t>
            </a:r>
          </a:p>
          <a:p>
            <a:pPr lvl="3"/>
            <a:r>
              <a:rPr lang="lt-LT" noProof="0"/>
              <a:t>Ketvirtas lygmuo</a:t>
            </a:r>
          </a:p>
          <a:p>
            <a:pPr lvl="4"/>
            <a:r>
              <a:rPr lang="lt-LT" noProof="0"/>
              <a:t>Penktas lygmuo</a:t>
            </a:r>
            <a:endParaRPr lang="en-US" noProof="0"/>
          </a:p>
        </p:txBody>
      </p:sp>
      <p:sp>
        <p:nvSpPr>
          <p:cNvPr id="6" name="Poraštės vietos rezervavimo ženklas 5">
            <a:extLst>
              <a:ext uri="{FF2B5EF4-FFF2-40B4-BE49-F238E27FC236}">
                <a16:creationId xmlns:a16="http://schemas.microsoft.com/office/drawing/2014/main" id="{3405D572-8EEB-4FCE-8E8A-6687BAD2BDF1}"/>
              </a:ext>
            </a:extLst>
          </p:cNvPr>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a:defRPr/>
            </a:pPr>
            <a:endParaRPr lang="en-US"/>
          </a:p>
        </p:txBody>
      </p:sp>
      <p:sp>
        <p:nvSpPr>
          <p:cNvPr id="7" name="Skaidrės numerio vietos rezervavimo ženklas 6">
            <a:extLst>
              <a:ext uri="{FF2B5EF4-FFF2-40B4-BE49-F238E27FC236}">
                <a16:creationId xmlns:a16="http://schemas.microsoft.com/office/drawing/2014/main" id="{5D33A074-E15B-4279-8EFC-32AA8F34E61F}"/>
              </a:ext>
            </a:extLst>
          </p:cNvPr>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a:defRPr/>
            </a:pPr>
            <a:fld id="{2B65B3A8-7858-4FAE-A335-5B71733AFA6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kaidrės vaizdo vietos rezervavimo ženklas 1">
            <a:extLst>
              <a:ext uri="{FF2B5EF4-FFF2-40B4-BE49-F238E27FC236}">
                <a16:creationId xmlns:a16="http://schemas.microsoft.com/office/drawing/2014/main" id="{38F25AE0-B0F5-4FFF-934B-1BB94A1FA6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Pastabų vietos rezervavimo ženklas 2">
            <a:extLst>
              <a:ext uri="{FF2B5EF4-FFF2-40B4-BE49-F238E27FC236}">
                <a16:creationId xmlns:a16="http://schemas.microsoft.com/office/drawing/2014/main" id="{36345CE9-6A85-4C94-AE61-7505FB27BE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dirty="0"/>
          </a:p>
        </p:txBody>
      </p:sp>
      <p:sp>
        <p:nvSpPr>
          <p:cNvPr id="4100" name="Skaidrės numerio vietos rezervavimo ženklas 3">
            <a:extLst>
              <a:ext uri="{FF2B5EF4-FFF2-40B4-BE49-F238E27FC236}">
                <a16:creationId xmlns:a16="http://schemas.microsoft.com/office/drawing/2014/main" id="{810DCBAD-79EA-4EB4-8766-5171CCCFEA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78064A-7732-40D8-A47E-316AF690213A}" type="slidenum">
              <a:rPr lang="en-US" altLang="lt-LT" smtClean="0"/>
              <a:pPr/>
              <a:t>1</a:t>
            </a:fld>
            <a:endParaRPr lang="en-US" altLang="lt-L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Įgyvendinant Lietuvos Respublikos Vyriausybės programos įgyvendinimo plano, patvirtinto Lietuvos Respublikos Vyriausybės 2017 m. kovo 13 d. nutarimu Nr. 167 „Dėl Lietuvos Respublikos Vyriausybės programos įgyvendinimo plano patvirtinimo“, 1.4.1. Darbo „Gyventojų sveikos gyvensenos ugdymo sistemos keitimas, orientuojantis į sveikatinimą „nuo darželio“ 1 priemonę „Sveikatai palankių, ekologiškų, pagal nacionalinę žemės ūkio ir maisto kokybės sistemą pagamintų ir vietinės gamybos žemės ūkio ir maisto produktų tiekimo į ikimokyklines ir bendrojo lavinimo įstaigas skatinimas“.</a:t>
            </a:r>
          </a:p>
          <a:p>
            <a:endParaRPr lang="lt-LT"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B65B3A8-7858-4FAE-A335-5B71733AFA6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4175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Įgyvendinant Lietuvos Respublikos Vyriausybės programos įgyvendinimo plano, patvirtinto Lietuvos Respublikos Vyriausybės 2017 m. kovo 13 d. nutarimu Nr. 167 „Dėl Lietuvos Respublikos Vyriausybės programos įgyvendinimo plano patvirtinimo“, 1.4.1. Darbo „Gyventojų sveikos gyvensenos ugdymo sistemos keitimas, orientuojantis į sveikatinimą „nuo darželio“ 1 priemonę „Sveikatai palankių, ekologiškų, pagal nacionalinę žemės ūkio ir maisto kokybės sistemą pagamintų ir vietinės gamybos žemės ūkio ir maisto produktų tiekimo į ikimokyklines ir bendrojo lavinimo įstaigas skatinimas“.</a:t>
            </a:r>
          </a:p>
          <a:p>
            <a:endParaRPr lang="lt-LT"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B65B3A8-7858-4FAE-A335-5B71733AFA6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13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Įgyvendinant Lietuvos Respublikos Vyriausybės programos įgyvendinimo plano, patvirtinto Lietuvos Respublikos Vyriausybės 2017 m. kovo 13 d. nutarimu Nr. 167 „Dėl Lietuvos Respublikos Vyriausybės programos įgyvendinimo plano patvirtinimo“, 1.4.1. Darbo „Gyventojų sveikos gyvensenos ugdymo sistemos keitimas, orientuojantis į sveikatinimą „nuo darželio“ 1 priemonę „Sveikatai palankių, ekologiškų, pagal nacionalinę žemės ūkio ir maisto kokybės sistemą pagamintų ir vietinės gamybos žemės ūkio ir maisto produktų tiekimo į ikimokyklines ir bendrojo lavinimo įstaigas skatinimas“.</a:t>
            </a:r>
          </a:p>
          <a:p>
            <a:endParaRPr lang="lt-LT"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B65B3A8-7858-4FAE-A335-5B71733AFA6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073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Įgyvendinant Lietuvos Respublikos Vyriausybės programos įgyvendinimo plano, patvirtinto Lietuvos Respublikos Vyriausybės 2017 m. kovo 13 d. nutarimu Nr. 167 „Dėl Lietuvos Respublikos Vyriausybės programos įgyvendinimo plano patvirtinimo“, 1.4.1. Darbo „Gyventojų sveikos gyvensenos ugdymo sistemos keitimas, orientuojantis į sveikatinimą „nuo darželio“ 1 priemonę „Sveikatai palankių, ekologiškų, pagal nacionalinę žemės ūkio ir maisto kokybės sistemą pagamintų ir vietinės gamybos žemės ūkio ir maisto produktų tiekimo į ikimokyklines ir bendrojo lavinimo įstaigas skatinimas“.</a:t>
            </a:r>
          </a:p>
          <a:p>
            <a:endParaRPr lang="lt-LT"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B65B3A8-7858-4FAE-A335-5B71733AFA6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9646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Įgyvendinant Lietuvos Respublikos Vyriausybės programos įgyvendinimo plano, patvirtinto Lietuvos Respublikos Vyriausybės 2017 m. kovo 13 d. nutarimu Nr. 167 „Dėl Lietuvos Respublikos Vyriausybės programos įgyvendinimo plano patvirtinimo“, 1.4.1. Darbo „Gyventojų sveikos gyvensenos ugdymo sistemos keitimas, orientuojantis į sveikatinimą „nuo darželio“ 1 priemonę „Sveikatai palankių, ekologiškų, pagal nacionalinę žemės ūkio ir maisto kokybės sistemą pagamintų ir vietinės gamybos žemės ūkio ir maisto produktų tiekimo į ikimokyklines ir bendrojo lavinimo įstaigas skatinimas“.</a:t>
            </a:r>
          </a:p>
          <a:p>
            <a:endParaRPr lang="lt-LT"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B65B3A8-7858-4FAE-A335-5B71733AFA6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561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a:p>
        </p:txBody>
      </p:sp>
      <p:sp>
        <p:nvSpPr>
          <p:cNvPr id="4" name="Skaidrės numerio vietos rezervavimo ženklas 3"/>
          <p:cNvSpPr>
            <a:spLocks noGrp="1"/>
          </p:cNvSpPr>
          <p:nvPr>
            <p:ph type="sldNum" sz="quarter" idx="10"/>
          </p:nvPr>
        </p:nvSpPr>
        <p:spPr/>
        <p:txBody>
          <a:bodyPr/>
          <a:lstStyle/>
          <a:p>
            <a:pPr>
              <a:defRPr/>
            </a:pPr>
            <a:fld id="{2B65B3A8-7858-4FAE-A335-5B71733AFA67}" type="slidenum">
              <a:rPr lang="en-US" smtClean="0"/>
              <a:pPr>
                <a:defRPr/>
              </a:pPr>
              <a:t>30</a:t>
            </a:fld>
            <a:endParaRPr lang="en-US"/>
          </a:p>
        </p:txBody>
      </p:sp>
    </p:spTree>
    <p:extLst>
      <p:ext uri="{BB962C8B-B14F-4D97-AF65-F5344CB8AC3E}">
        <p14:creationId xmlns:p14="http://schemas.microsoft.com/office/powerpoint/2010/main" val="4092621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2B65B3A8-7858-4FAE-A335-5B71733AFA67}" type="slidenum">
              <a:rPr lang="en-US" smtClean="0"/>
              <a:pPr>
                <a:defRPr/>
              </a:pPr>
              <a:t>2</a:t>
            </a:fld>
            <a:endParaRPr lang="en-US"/>
          </a:p>
        </p:txBody>
      </p:sp>
    </p:spTree>
    <p:extLst>
      <p:ext uri="{BB962C8B-B14F-4D97-AF65-F5344CB8AC3E}">
        <p14:creationId xmlns:p14="http://schemas.microsoft.com/office/powerpoint/2010/main" val="754987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lt-LT" sz="1200" dirty="0">
                <a:effectLst/>
                <a:latin typeface="Times New Roman" panose="02020603050405020304" pitchFamily="18" charset="0"/>
                <a:ea typeface="Calibri" panose="020F0502020204030204" pitchFamily="34" charset="0"/>
                <a:cs typeface="Times New Roman" panose="02020603050405020304" pitchFamily="18" charset="0"/>
              </a:rPr>
              <a:t>Lietuvoje įgyvendinamos maisto kokybės sistemos: </a:t>
            </a:r>
            <a:endParaRPr lang="lt-LT"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200" dirty="0">
                <a:effectLst/>
                <a:latin typeface="Times New Roman" panose="02020603050405020304" pitchFamily="18" charset="0"/>
                <a:ea typeface="Calibri" panose="020F0502020204030204" pitchFamily="34" charset="0"/>
                <a:cs typeface="Times New Roman" panose="02020603050405020304" pitchFamily="18" charset="0"/>
              </a:rPr>
              <a:t>- ekologiškų žemės ūkio ir maisto produktų gamyba nuo 1997 metų</a:t>
            </a:r>
            <a:endParaRPr lang="lt-LT"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200" dirty="0">
                <a:effectLst/>
                <a:latin typeface="Times New Roman" panose="02020603050405020304" pitchFamily="18" charset="0"/>
                <a:ea typeface="Calibri" panose="020F0502020204030204" pitchFamily="34" charset="0"/>
                <a:cs typeface="Times New Roman" panose="02020603050405020304" pitchFamily="18" charset="0"/>
              </a:rPr>
              <a:t>- ES žemės ūkio ir maisto kokybės sistemos (ES saugomos nuorodos)</a:t>
            </a:r>
            <a:r>
              <a:rPr lang="lt-LT" sz="1200" baseline="0" dirty="0">
                <a:effectLst/>
                <a:latin typeface="Times New Roman" panose="02020603050405020304" pitchFamily="18" charset="0"/>
                <a:ea typeface="Calibri" panose="020F0502020204030204" pitchFamily="34" charset="0"/>
                <a:cs typeface="Times New Roman" panose="02020603050405020304" pitchFamily="18" charset="0"/>
              </a:rPr>
              <a:t> nuo 2003 metų</a:t>
            </a:r>
            <a:endParaRPr lang="lt-LT"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200" dirty="0">
                <a:effectLst/>
                <a:latin typeface="Times New Roman" panose="02020603050405020304" pitchFamily="18" charset="0"/>
                <a:ea typeface="Calibri" panose="020F0502020204030204" pitchFamily="34" charset="0"/>
                <a:cs typeface="Times New Roman" panose="02020603050405020304" pitchFamily="18" charset="0"/>
              </a:rPr>
              <a:t>- nacionaliniu lygiu įteisinta maisto kokybės sistema</a:t>
            </a:r>
            <a:r>
              <a:rPr lang="lt-LT" sz="1200" baseline="0" dirty="0">
                <a:effectLst/>
                <a:latin typeface="Times New Roman" panose="02020603050405020304" pitchFamily="18" charset="0"/>
                <a:ea typeface="Calibri" panose="020F0502020204030204" pitchFamily="34" charset="0"/>
                <a:cs typeface="Times New Roman" panose="02020603050405020304" pitchFamily="18" charset="0"/>
              </a:rPr>
              <a:t> nuo 2007 metų</a:t>
            </a:r>
            <a:endParaRPr lang="lt-LT"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lt-LT" dirty="0"/>
          </a:p>
        </p:txBody>
      </p:sp>
      <p:sp>
        <p:nvSpPr>
          <p:cNvPr id="4" name="Slide Number Placeholder 3"/>
          <p:cNvSpPr>
            <a:spLocks noGrp="1"/>
          </p:cNvSpPr>
          <p:nvPr>
            <p:ph type="sldNum" sz="quarter" idx="10"/>
          </p:nvPr>
        </p:nvSpPr>
        <p:spPr/>
        <p:txBody>
          <a:bodyPr/>
          <a:lstStyle/>
          <a:p>
            <a:pPr>
              <a:defRPr/>
            </a:pPr>
            <a:fld id="{2B65B3A8-7858-4FAE-A335-5B71733AFA67}" type="slidenum">
              <a:rPr lang="en-US" smtClean="0"/>
              <a:pPr>
                <a:defRPr/>
              </a:pPr>
              <a:t>3</a:t>
            </a:fld>
            <a:endParaRPr lang="en-US"/>
          </a:p>
        </p:txBody>
      </p:sp>
    </p:spTree>
    <p:extLst>
      <p:ext uri="{BB962C8B-B14F-4D97-AF65-F5344CB8AC3E}">
        <p14:creationId xmlns:p14="http://schemas.microsoft.com/office/powerpoint/2010/main" val="424899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a:p>
        </p:txBody>
      </p:sp>
      <p:sp>
        <p:nvSpPr>
          <p:cNvPr id="4" name="Skaidrės numerio vietos rezervavimo ženklas 3"/>
          <p:cNvSpPr>
            <a:spLocks noGrp="1"/>
          </p:cNvSpPr>
          <p:nvPr>
            <p:ph type="sldNum" sz="quarter" idx="10"/>
          </p:nvPr>
        </p:nvSpPr>
        <p:spPr/>
        <p:txBody>
          <a:bodyPr/>
          <a:lstStyle/>
          <a:p>
            <a:pPr>
              <a:defRPr/>
            </a:pPr>
            <a:fld id="{2B65B3A8-7858-4FAE-A335-5B71733AFA67}" type="slidenum">
              <a:rPr lang="en-US" smtClean="0"/>
              <a:pPr>
                <a:defRPr/>
              </a:pPr>
              <a:t>4</a:t>
            </a:fld>
            <a:endParaRPr lang="en-US"/>
          </a:p>
        </p:txBody>
      </p:sp>
    </p:spTree>
    <p:extLst>
      <p:ext uri="{BB962C8B-B14F-4D97-AF65-F5344CB8AC3E}">
        <p14:creationId xmlns:p14="http://schemas.microsoft.com/office/powerpoint/2010/main" val="420935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Įgyvendinant Lietuvos Respublikos Vyriausybės programos įgyvendinimo plano, patvirtinto Lietuvos Respublikos Vyriausybės 2017 m. kovo 13 d. nutarimu Nr. 167 „Dėl Lietuvos Respublikos Vyriausybės programos įgyvendinimo plano patvirtinimo“, 1.4.1. Darbo „Gyventojų sveikos gyvensenos ugdymo sistemos keitimas, orientuojantis į sveikatinimą „nuo darželio“ 1 priemonę „Sveikatai palankių, ekologiškų, pagal nacionalinę žemės ūkio ir maisto kokybės sistemą pagamintų ir vietinės gamybos žemės ūkio ir maisto produktų tiekimo į ikimokyklines ir bendrojo lavinimo įstaigas skatinimas“.</a:t>
            </a:r>
          </a:p>
          <a:p>
            <a:endParaRPr lang="lt-LT" dirty="0"/>
          </a:p>
        </p:txBody>
      </p:sp>
      <p:sp>
        <p:nvSpPr>
          <p:cNvPr id="4" name="Skaidrės numerio vietos rezervavimo ženklas 3"/>
          <p:cNvSpPr>
            <a:spLocks noGrp="1"/>
          </p:cNvSpPr>
          <p:nvPr>
            <p:ph type="sldNum" sz="quarter" idx="5"/>
          </p:nvPr>
        </p:nvSpPr>
        <p:spPr/>
        <p:txBody>
          <a:bodyPr/>
          <a:lstStyle/>
          <a:p>
            <a:pPr>
              <a:defRPr/>
            </a:pPr>
            <a:fld id="{2B65B3A8-7858-4FAE-A335-5B71733AFA67}" type="slidenum">
              <a:rPr lang="en-US" smtClean="0"/>
              <a:pPr>
                <a:defRPr/>
              </a:pPr>
              <a:t>5</a:t>
            </a:fld>
            <a:endParaRPr lang="en-US"/>
          </a:p>
        </p:txBody>
      </p:sp>
    </p:spTree>
    <p:extLst>
      <p:ext uri="{BB962C8B-B14F-4D97-AF65-F5344CB8AC3E}">
        <p14:creationId xmlns:p14="http://schemas.microsoft.com/office/powerpoint/2010/main" val="216780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Įgyvendinant Lietuvos Respublikos Vyriausybės programos įgyvendinimo plano, patvirtinto Lietuvos Respublikos Vyriausybės 2017 m. kovo 13 d. nutarimu Nr. 167 „Dėl Lietuvos Respublikos Vyriausybės programos įgyvendinimo plano patvirtinimo“, 1.4.1. Darbo „Gyventojų sveikos gyvensenos ugdymo sistemos keitimas, orientuojantis į sveikatinimą „nuo darželio“ 1 priemonę „Sveikatai palankių, ekologiškų, pagal nacionalinę žemės ūkio ir maisto kokybės sistemą pagamintų ir vietinės gamybos žemės ūkio ir maisto produktų tiekimo į ikimokyklines ir bendrojo lavinimo įstaigas skatinimas“.</a:t>
            </a:r>
          </a:p>
          <a:p>
            <a:endParaRPr lang="lt-LT"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B65B3A8-7858-4FAE-A335-5B71733AFA6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7778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Įgyvendinant Lietuvos Respublikos Vyriausybės programos įgyvendinimo plano, patvirtinto Lietuvos Respublikos Vyriausybės 2017 m. kovo 13 d. nutarimu Nr. 167 „Dėl Lietuvos Respublikos Vyriausybės programos įgyvendinimo plano patvirtinimo“, 1.4.1. Darbo „Gyventojų sveikos gyvensenos ugdymo sistemos keitimas, orientuojantis į sveikatinimą „nuo darželio“ 1 priemonę „Sveikatai palankių, ekologiškų, pagal nacionalinę žemės ūkio ir maisto kokybės sistemą pagamintų ir vietinės gamybos žemės ūkio ir maisto produktų tiekimo į ikimokyklines ir bendrojo lavinimo įstaigas skatinimas“.</a:t>
            </a:r>
          </a:p>
          <a:p>
            <a:endParaRPr lang="lt-LT"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B65B3A8-7858-4FAE-A335-5B71733AFA6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073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Įgyvendinant Lietuvos Respublikos Vyriausybės programos įgyvendinimo plano, patvirtinto Lietuvos Respublikos Vyriausybės 2017 m. kovo 13 d. nutarimu Nr. 167 „Dėl Lietuvos Respublikos Vyriausybės programos įgyvendinimo plano patvirtinimo“, 1.4.1. Darbo „Gyventojų sveikos gyvensenos ugdymo sistemos keitimas, orientuojantis į sveikatinimą „nuo darželio“ 1 priemonę „Sveikatai palankių, ekologiškų, pagal nacionalinę žemės ūkio ir maisto kokybės sistemą pagamintų ir vietinės gamybos žemės ūkio ir maisto produktų tiekimo į ikimokyklines ir bendrojo lavinimo įstaigas skatinimas“.</a:t>
            </a:r>
          </a:p>
          <a:p>
            <a:endParaRPr lang="lt-LT"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B65B3A8-7858-4FAE-A335-5B71733AFA6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4234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Įgyvendinant Lietuvos Respublikos Vyriausybės programos įgyvendinimo plano, patvirtinto Lietuvos Respublikos Vyriausybės 2017 m. kovo 13 d. nutarimu Nr. 167 „Dėl Lietuvos Respublikos Vyriausybės programos įgyvendinimo plano patvirtinimo“, 1.4.1. Darbo „Gyventojų sveikos gyvensenos ugdymo sistemos keitimas, orientuojantis į sveikatinimą „nuo darželio“ 1 priemonę „Sveikatai palankių, ekologiškų, pagal nacionalinę žemės ūkio ir maisto kokybės sistemą pagamintų ir vietinės gamybos žemės ūkio ir maisto produktų tiekimo į ikimokyklines ir bendrojo lavinimo įstaigas skatinimas“.</a:t>
            </a:r>
          </a:p>
          <a:p>
            <a:endParaRPr lang="lt-LT"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B65B3A8-7858-4FAE-A335-5B71733AFA6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0618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lt-L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lt-LT"/>
          </a:p>
        </p:txBody>
      </p:sp>
      <p:sp>
        <p:nvSpPr>
          <p:cNvPr id="4" name="Rectangle 4">
            <a:extLst>
              <a:ext uri="{FF2B5EF4-FFF2-40B4-BE49-F238E27FC236}">
                <a16:creationId xmlns:a16="http://schemas.microsoft.com/office/drawing/2014/main" id="{C1071F16-688F-4927-9FA8-78A8E9BCF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F538C9-5F65-493F-9671-71B29160C5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0986A5-93D5-4043-B687-DFB582FBEE60}"/>
              </a:ext>
            </a:extLst>
          </p:cNvPr>
          <p:cNvSpPr>
            <a:spLocks noGrp="1" noChangeArrowheads="1"/>
          </p:cNvSpPr>
          <p:nvPr>
            <p:ph type="sldNum" sz="quarter" idx="12"/>
          </p:nvPr>
        </p:nvSpPr>
        <p:spPr>
          <a:ln/>
        </p:spPr>
        <p:txBody>
          <a:bodyPr/>
          <a:lstStyle>
            <a:lvl1pPr>
              <a:defRPr/>
            </a:lvl1pPr>
          </a:lstStyle>
          <a:p>
            <a:pPr>
              <a:defRPr/>
            </a:pPr>
            <a:fld id="{0A441DDE-CDEE-4BF5-854F-7DCB58707046}" type="slidenum">
              <a:rPr lang="en-US" altLang="lt-LT"/>
              <a:pPr>
                <a:defRPr/>
              </a:pPr>
              <a:t>‹#›</a:t>
            </a:fld>
            <a:endParaRPr lang="en-US" altLang="lt-LT"/>
          </a:p>
        </p:txBody>
      </p:sp>
    </p:spTree>
    <p:extLst>
      <p:ext uri="{BB962C8B-B14F-4D97-AF65-F5344CB8AC3E}">
        <p14:creationId xmlns:p14="http://schemas.microsoft.com/office/powerpoint/2010/main" val="3392898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Rectangle 4">
            <a:extLst>
              <a:ext uri="{FF2B5EF4-FFF2-40B4-BE49-F238E27FC236}">
                <a16:creationId xmlns:a16="http://schemas.microsoft.com/office/drawing/2014/main" id="{669B4162-4740-4A31-A784-1BB54FF4FE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818615-F566-4424-9EAA-6DB4C0FA16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ECB565-E3D6-4A5D-82D5-FC2BC171C545}"/>
              </a:ext>
            </a:extLst>
          </p:cNvPr>
          <p:cNvSpPr>
            <a:spLocks noGrp="1" noChangeArrowheads="1"/>
          </p:cNvSpPr>
          <p:nvPr>
            <p:ph type="sldNum" sz="quarter" idx="12"/>
          </p:nvPr>
        </p:nvSpPr>
        <p:spPr>
          <a:ln/>
        </p:spPr>
        <p:txBody>
          <a:bodyPr/>
          <a:lstStyle>
            <a:lvl1pPr>
              <a:defRPr/>
            </a:lvl1pPr>
          </a:lstStyle>
          <a:p>
            <a:pPr>
              <a:defRPr/>
            </a:pPr>
            <a:fld id="{5F230B23-19A2-4B1A-9EF0-A76359B33073}" type="slidenum">
              <a:rPr lang="en-US" altLang="lt-LT"/>
              <a:pPr>
                <a:defRPr/>
              </a:pPr>
              <a:t>‹#›</a:t>
            </a:fld>
            <a:endParaRPr lang="en-US" altLang="lt-LT"/>
          </a:p>
        </p:txBody>
      </p:sp>
    </p:spTree>
    <p:extLst>
      <p:ext uri="{BB962C8B-B14F-4D97-AF65-F5344CB8AC3E}">
        <p14:creationId xmlns:p14="http://schemas.microsoft.com/office/powerpoint/2010/main" val="3015648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Rectangle 4">
            <a:extLst>
              <a:ext uri="{FF2B5EF4-FFF2-40B4-BE49-F238E27FC236}">
                <a16:creationId xmlns:a16="http://schemas.microsoft.com/office/drawing/2014/main" id="{C765807F-CBDC-43B3-AA1E-75EEC575F1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F82B06-AF59-4C13-A74A-48215C5AF2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6C6F69-5C11-4A3E-A0C5-2E95A530EEA4}"/>
              </a:ext>
            </a:extLst>
          </p:cNvPr>
          <p:cNvSpPr>
            <a:spLocks noGrp="1" noChangeArrowheads="1"/>
          </p:cNvSpPr>
          <p:nvPr>
            <p:ph type="sldNum" sz="quarter" idx="12"/>
          </p:nvPr>
        </p:nvSpPr>
        <p:spPr>
          <a:ln/>
        </p:spPr>
        <p:txBody>
          <a:bodyPr/>
          <a:lstStyle>
            <a:lvl1pPr>
              <a:defRPr/>
            </a:lvl1pPr>
          </a:lstStyle>
          <a:p>
            <a:pPr>
              <a:defRPr/>
            </a:pPr>
            <a:fld id="{E66A4CB8-5994-4826-8E6D-860002C64D51}" type="slidenum">
              <a:rPr lang="en-US" altLang="lt-LT"/>
              <a:pPr>
                <a:defRPr/>
              </a:pPr>
              <a:t>‹#›</a:t>
            </a:fld>
            <a:endParaRPr lang="en-US" altLang="lt-LT"/>
          </a:p>
        </p:txBody>
      </p:sp>
    </p:spTree>
    <p:extLst>
      <p:ext uri="{BB962C8B-B14F-4D97-AF65-F5344CB8AC3E}">
        <p14:creationId xmlns:p14="http://schemas.microsoft.com/office/powerpoint/2010/main" val="2934750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lt-L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lt-LT"/>
          </a:p>
        </p:txBody>
      </p:sp>
      <p:sp>
        <p:nvSpPr>
          <p:cNvPr id="4" name="Rectangle 4">
            <a:extLst>
              <a:ext uri="{FF2B5EF4-FFF2-40B4-BE49-F238E27FC236}">
                <a16:creationId xmlns:a16="http://schemas.microsoft.com/office/drawing/2014/main" id="{100D85BE-BD65-4C86-B53C-25AB63B657AD}"/>
              </a:ext>
            </a:extLst>
          </p:cNvPr>
          <p:cNvSpPr>
            <a:spLocks noGrp="1" noChangeArrowheads="1"/>
          </p:cNvSpPr>
          <p:nvPr>
            <p:ph type="dt" sz="half" idx="10"/>
          </p:nvPr>
        </p:nvSpPr>
        <p:spPr>
          <a:ln/>
        </p:spPr>
        <p:txBody>
          <a:bodyPr/>
          <a:lstStyle>
            <a:lvl1pPr>
              <a:defRPr/>
            </a:lvl1pPr>
          </a:lstStyle>
          <a:p>
            <a:pPr>
              <a:defRPr/>
            </a:pPr>
            <a:endParaRPr lang="lt-LT"/>
          </a:p>
        </p:txBody>
      </p:sp>
      <p:sp>
        <p:nvSpPr>
          <p:cNvPr id="5" name="Rectangle 5">
            <a:extLst>
              <a:ext uri="{FF2B5EF4-FFF2-40B4-BE49-F238E27FC236}">
                <a16:creationId xmlns:a16="http://schemas.microsoft.com/office/drawing/2014/main" id="{4C1EC89F-34ED-48E2-86A7-F00A43C7DCFA}"/>
              </a:ext>
            </a:extLst>
          </p:cNvPr>
          <p:cNvSpPr>
            <a:spLocks noGrp="1" noChangeArrowheads="1"/>
          </p:cNvSpPr>
          <p:nvPr>
            <p:ph type="ftr" sz="quarter" idx="11"/>
          </p:nvPr>
        </p:nvSpPr>
        <p:spPr>
          <a:ln/>
        </p:spPr>
        <p:txBody>
          <a:bodyPr/>
          <a:lstStyle>
            <a:lvl1pPr>
              <a:defRPr/>
            </a:lvl1pPr>
          </a:lstStyle>
          <a:p>
            <a:pPr>
              <a:defRPr/>
            </a:pPr>
            <a:endParaRPr lang="lt-LT"/>
          </a:p>
        </p:txBody>
      </p:sp>
      <p:sp>
        <p:nvSpPr>
          <p:cNvPr id="6" name="Rectangle 6">
            <a:extLst>
              <a:ext uri="{FF2B5EF4-FFF2-40B4-BE49-F238E27FC236}">
                <a16:creationId xmlns:a16="http://schemas.microsoft.com/office/drawing/2014/main" id="{A84731D1-0E9B-4751-B3EC-6A972E2E61AB}"/>
              </a:ext>
            </a:extLst>
          </p:cNvPr>
          <p:cNvSpPr>
            <a:spLocks noGrp="1" noChangeArrowheads="1"/>
          </p:cNvSpPr>
          <p:nvPr>
            <p:ph type="sldNum" sz="quarter" idx="12"/>
          </p:nvPr>
        </p:nvSpPr>
        <p:spPr>
          <a:ln/>
        </p:spPr>
        <p:txBody>
          <a:bodyPr/>
          <a:lstStyle>
            <a:lvl1pPr>
              <a:defRPr/>
            </a:lvl1pPr>
          </a:lstStyle>
          <a:p>
            <a:fld id="{AA4FDA3E-F625-4570-ADF4-C3057A94325A}" type="slidenum">
              <a:rPr lang="lt-LT" altLang="lt-LT"/>
              <a:pPr/>
              <a:t>‹#›</a:t>
            </a:fld>
            <a:endParaRPr lang="lt-LT" altLang="lt-LT"/>
          </a:p>
        </p:txBody>
      </p:sp>
    </p:spTree>
    <p:extLst>
      <p:ext uri="{BB962C8B-B14F-4D97-AF65-F5344CB8AC3E}">
        <p14:creationId xmlns:p14="http://schemas.microsoft.com/office/powerpoint/2010/main" val="1337073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Rectangle 4">
            <a:extLst>
              <a:ext uri="{FF2B5EF4-FFF2-40B4-BE49-F238E27FC236}">
                <a16:creationId xmlns:a16="http://schemas.microsoft.com/office/drawing/2014/main" id="{35D284F8-F2E7-49AF-83AA-9D6520FB17EA}"/>
              </a:ext>
            </a:extLst>
          </p:cNvPr>
          <p:cNvSpPr>
            <a:spLocks noGrp="1" noChangeArrowheads="1"/>
          </p:cNvSpPr>
          <p:nvPr>
            <p:ph type="dt" sz="half" idx="10"/>
          </p:nvPr>
        </p:nvSpPr>
        <p:spPr>
          <a:ln/>
        </p:spPr>
        <p:txBody>
          <a:bodyPr/>
          <a:lstStyle>
            <a:lvl1pPr>
              <a:defRPr/>
            </a:lvl1pPr>
          </a:lstStyle>
          <a:p>
            <a:pPr>
              <a:defRPr/>
            </a:pPr>
            <a:endParaRPr lang="lt-LT"/>
          </a:p>
        </p:txBody>
      </p:sp>
      <p:sp>
        <p:nvSpPr>
          <p:cNvPr id="5" name="Rectangle 5">
            <a:extLst>
              <a:ext uri="{FF2B5EF4-FFF2-40B4-BE49-F238E27FC236}">
                <a16:creationId xmlns:a16="http://schemas.microsoft.com/office/drawing/2014/main" id="{BA3AC730-D180-4087-BFF6-5CB2A22F62B4}"/>
              </a:ext>
            </a:extLst>
          </p:cNvPr>
          <p:cNvSpPr>
            <a:spLocks noGrp="1" noChangeArrowheads="1"/>
          </p:cNvSpPr>
          <p:nvPr>
            <p:ph type="ftr" sz="quarter" idx="11"/>
          </p:nvPr>
        </p:nvSpPr>
        <p:spPr>
          <a:ln/>
        </p:spPr>
        <p:txBody>
          <a:bodyPr/>
          <a:lstStyle>
            <a:lvl1pPr>
              <a:defRPr/>
            </a:lvl1pPr>
          </a:lstStyle>
          <a:p>
            <a:pPr>
              <a:defRPr/>
            </a:pPr>
            <a:endParaRPr lang="lt-LT"/>
          </a:p>
        </p:txBody>
      </p:sp>
      <p:sp>
        <p:nvSpPr>
          <p:cNvPr id="6" name="Rectangle 6">
            <a:extLst>
              <a:ext uri="{FF2B5EF4-FFF2-40B4-BE49-F238E27FC236}">
                <a16:creationId xmlns:a16="http://schemas.microsoft.com/office/drawing/2014/main" id="{042F251E-4824-4261-898C-55766F0FC9E6}"/>
              </a:ext>
            </a:extLst>
          </p:cNvPr>
          <p:cNvSpPr>
            <a:spLocks noGrp="1" noChangeArrowheads="1"/>
          </p:cNvSpPr>
          <p:nvPr>
            <p:ph type="sldNum" sz="quarter" idx="12"/>
          </p:nvPr>
        </p:nvSpPr>
        <p:spPr>
          <a:ln/>
        </p:spPr>
        <p:txBody>
          <a:bodyPr/>
          <a:lstStyle>
            <a:lvl1pPr>
              <a:defRPr/>
            </a:lvl1pPr>
          </a:lstStyle>
          <a:p>
            <a:fld id="{F65ED804-525F-447F-994B-936332406CC2}" type="slidenum">
              <a:rPr lang="lt-LT" altLang="lt-LT"/>
              <a:pPr/>
              <a:t>‹#›</a:t>
            </a:fld>
            <a:endParaRPr lang="lt-LT" altLang="lt-LT"/>
          </a:p>
        </p:txBody>
      </p:sp>
    </p:spTree>
    <p:extLst>
      <p:ext uri="{BB962C8B-B14F-4D97-AF65-F5344CB8AC3E}">
        <p14:creationId xmlns:p14="http://schemas.microsoft.com/office/powerpoint/2010/main" val="1056566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850931-EBC8-4289-90D8-8B408E550A7D}"/>
              </a:ext>
            </a:extLst>
          </p:cNvPr>
          <p:cNvSpPr>
            <a:spLocks noGrp="1" noChangeArrowheads="1"/>
          </p:cNvSpPr>
          <p:nvPr>
            <p:ph type="dt" sz="half" idx="10"/>
          </p:nvPr>
        </p:nvSpPr>
        <p:spPr>
          <a:ln/>
        </p:spPr>
        <p:txBody>
          <a:bodyPr/>
          <a:lstStyle>
            <a:lvl1pPr>
              <a:defRPr/>
            </a:lvl1pPr>
          </a:lstStyle>
          <a:p>
            <a:pPr>
              <a:defRPr/>
            </a:pPr>
            <a:endParaRPr lang="lt-LT"/>
          </a:p>
        </p:txBody>
      </p:sp>
      <p:sp>
        <p:nvSpPr>
          <p:cNvPr id="5" name="Rectangle 5">
            <a:extLst>
              <a:ext uri="{FF2B5EF4-FFF2-40B4-BE49-F238E27FC236}">
                <a16:creationId xmlns:a16="http://schemas.microsoft.com/office/drawing/2014/main" id="{756CD0B6-9189-4C25-8D08-76273A69F680}"/>
              </a:ext>
            </a:extLst>
          </p:cNvPr>
          <p:cNvSpPr>
            <a:spLocks noGrp="1" noChangeArrowheads="1"/>
          </p:cNvSpPr>
          <p:nvPr>
            <p:ph type="ftr" sz="quarter" idx="11"/>
          </p:nvPr>
        </p:nvSpPr>
        <p:spPr>
          <a:ln/>
        </p:spPr>
        <p:txBody>
          <a:bodyPr/>
          <a:lstStyle>
            <a:lvl1pPr>
              <a:defRPr/>
            </a:lvl1pPr>
          </a:lstStyle>
          <a:p>
            <a:pPr>
              <a:defRPr/>
            </a:pPr>
            <a:endParaRPr lang="lt-LT"/>
          </a:p>
        </p:txBody>
      </p:sp>
      <p:sp>
        <p:nvSpPr>
          <p:cNvPr id="6" name="Rectangle 6">
            <a:extLst>
              <a:ext uri="{FF2B5EF4-FFF2-40B4-BE49-F238E27FC236}">
                <a16:creationId xmlns:a16="http://schemas.microsoft.com/office/drawing/2014/main" id="{0B026033-6DAD-4171-B93D-EF6A76A99D42}"/>
              </a:ext>
            </a:extLst>
          </p:cNvPr>
          <p:cNvSpPr>
            <a:spLocks noGrp="1" noChangeArrowheads="1"/>
          </p:cNvSpPr>
          <p:nvPr>
            <p:ph type="sldNum" sz="quarter" idx="12"/>
          </p:nvPr>
        </p:nvSpPr>
        <p:spPr>
          <a:ln/>
        </p:spPr>
        <p:txBody>
          <a:bodyPr/>
          <a:lstStyle>
            <a:lvl1pPr>
              <a:defRPr/>
            </a:lvl1pPr>
          </a:lstStyle>
          <a:p>
            <a:fld id="{EB588C95-F182-49F7-BF55-63DF0E3E42C3}" type="slidenum">
              <a:rPr lang="lt-LT" altLang="lt-LT"/>
              <a:pPr/>
              <a:t>‹#›</a:t>
            </a:fld>
            <a:endParaRPr lang="lt-LT" altLang="lt-LT"/>
          </a:p>
        </p:txBody>
      </p:sp>
    </p:spTree>
    <p:extLst>
      <p:ext uri="{BB962C8B-B14F-4D97-AF65-F5344CB8AC3E}">
        <p14:creationId xmlns:p14="http://schemas.microsoft.com/office/powerpoint/2010/main" val="385953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Rectangle 4">
            <a:extLst>
              <a:ext uri="{FF2B5EF4-FFF2-40B4-BE49-F238E27FC236}">
                <a16:creationId xmlns:a16="http://schemas.microsoft.com/office/drawing/2014/main" id="{7496BD83-FA82-447C-A8B6-8EF457D8E2D4}"/>
              </a:ext>
            </a:extLst>
          </p:cNvPr>
          <p:cNvSpPr>
            <a:spLocks noGrp="1" noChangeArrowheads="1"/>
          </p:cNvSpPr>
          <p:nvPr>
            <p:ph type="dt" sz="half" idx="10"/>
          </p:nvPr>
        </p:nvSpPr>
        <p:spPr>
          <a:ln/>
        </p:spPr>
        <p:txBody>
          <a:bodyPr/>
          <a:lstStyle>
            <a:lvl1pPr>
              <a:defRPr/>
            </a:lvl1pPr>
          </a:lstStyle>
          <a:p>
            <a:pPr>
              <a:defRPr/>
            </a:pPr>
            <a:endParaRPr lang="lt-LT"/>
          </a:p>
        </p:txBody>
      </p:sp>
      <p:sp>
        <p:nvSpPr>
          <p:cNvPr id="6" name="Rectangle 5">
            <a:extLst>
              <a:ext uri="{FF2B5EF4-FFF2-40B4-BE49-F238E27FC236}">
                <a16:creationId xmlns:a16="http://schemas.microsoft.com/office/drawing/2014/main" id="{39C44F85-140E-4659-91DD-349BFBFF637F}"/>
              </a:ext>
            </a:extLst>
          </p:cNvPr>
          <p:cNvSpPr>
            <a:spLocks noGrp="1" noChangeArrowheads="1"/>
          </p:cNvSpPr>
          <p:nvPr>
            <p:ph type="ftr" sz="quarter" idx="11"/>
          </p:nvPr>
        </p:nvSpPr>
        <p:spPr>
          <a:ln/>
        </p:spPr>
        <p:txBody>
          <a:bodyPr/>
          <a:lstStyle>
            <a:lvl1pPr>
              <a:defRPr/>
            </a:lvl1pPr>
          </a:lstStyle>
          <a:p>
            <a:pPr>
              <a:defRPr/>
            </a:pPr>
            <a:endParaRPr lang="lt-LT"/>
          </a:p>
        </p:txBody>
      </p:sp>
      <p:sp>
        <p:nvSpPr>
          <p:cNvPr id="7" name="Rectangle 6">
            <a:extLst>
              <a:ext uri="{FF2B5EF4-FFF2-40B4-BE49-F238E27FC236}">
                <a16:creationId xmlns:a16="http://schemas.microsoft.com/office/drawing/2014/main" id="{35C9C361-D2D2-448E-B5F3-B5A43A55C854}"/>
              </a:ext>
            </a:extLst>
          </p:cNvPr>
          <p:cNvSpPr>
            <a:spLocks noGrp="1" noChangeArrowheads="1"/>
          </p:cNvSpPr>
          <p:nvPr>
            <p:ph type="sldNum" sz="quarter" idx="12"/>
          </p:nvPr>
        </p:nvSpPr>
        <p:spPr>
          <a:ln/>
        </p:spPr>
        <p:txBody>
          <a:bodyPr/>
          <a:lstStyle>
            <a:lvl1pPr>
              <a:defRPr/>
            </a:lvl1pPr>
          </a:lstStyle>
          <a:p>
            <a:fld id="{FF1B5D69-BCCE-4A87-8E5A-5963C8327661}" type="slidenum">
              <a:rPr lang="lt-LT" altLang="lt-LT"/>
              <a:pPr/>
              <a:t>‹#›</a:t>
            </a:fld>
            <a:endParaRPr lang="lt-LT" altLang="lt-LT"/>
          </a:p>
        </p:txBody>
      </p:sp>
    </p:spTree>
    <p:extLst>
      <p:ext uri="{BB962C8B-B14F-4D97-AF65-F5344CB8AC3E}">
        <p14:creationId xmlns:p14="http://schemas.microsoft.com/office/powerpoint/2010/main" val="502830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Rectangle 4">
            <a:extLst>
              <a:ext uri="{FF2B5EF4-FFF2-40B4-BE49-F238E27FC236}">
                <a16:creationId xmlns:a16="http://schemas.microsoft.com/office/drawing/2014/main" id="{40CBAC6D-9271-4109-AE75-E3D38981B3E7}"/>
              </a:ext>
            </a:extLst>
          </p:cNvPr>
          <p:cNvSpPr>
            <a:spLocks noGrp="1" noChangeArrowheads="1"/>
          </p:cNvSpPr>
          <p:nvPr>
            <p:ph type="dt" sz="half" idx="10"/>
          </p:nvPr>
        </p:nvSpPr>
        <p:spPr>
          <a:ln/>
        </p:spPr>
        <p:txBody>
          <a:bodyPr/>
          <a:lstStyle>
            <a:lvl1pPr>
              <a:defRPr/>
            </a:lvl1pPr>
          </a:lstStyle>
          <a:p>
            <a:pPr>
              <a:defRPr/>
            </a:pPr>
            <a:endParaRPr lang="lt-LT"/>
          </a:p>
        </p:txBody>
      </p:sp>
      <p:sp>
        <p:nvSpPr>
          <p:cNvPr id="8" name="Rectangle 5">
            <a:extLst>
              <a:ext uri="{FF2B5EF4-FFF2-40B4-BE49-F238E27FC236}">
                <a16:creationId xmlns:a16="http://schemas.microsoft.com/office/drawing/2014/main" id="{3F273809-2942-421D-8BD7-08BC871CFBF8}"/>
              </a:ext>
            </a:extLst>
          </p:cNvPr>
          <p:cNvSpPr>
            <a:spLocks noGrp="1" noChangeArrowheads="1"/>
          </p:cNvSpPr>
          <p:nvPr>
            <p:ph type="ftr" sz="quarter" idx="11"/>
          </p:nvPr>
        </p:nvSpPr>
        <p:spPr>
          <a:ln/>
        </p:spPr>
        <p:txBody>
          <a:bodyPr/>
          <a:lstStyle>
            <a:lvl1pPr>
              <a:defRPr/>
            </a:lvl1pPr>
          </a:lstStyle>
          <a:p>
            <a:pPr>
              <a:defRPr/>
            </a:pPr>
            <a:endParaRPr lang="lt-LT"/>
          </a:p>
        </p:txBody>
      </p:sp>
      <p:sp>
        <p:nvSpPr>
          <p:cNvPr id="9" name="Rectangle 6">
            <a:extLst>
              <a:ext uri="{FF2B5EF4-FFF2-40B4-BE49-F238E27FC236}">
                <a16:creationId xmlns:a16="http://schemas.microsoft.com/office/drawing/2014/main" id="{1D6A348F-E4B4-416D-81F5-873CA881DDC1}"/>
              </a:ext>
            </a:extLst>
          </p:cNvPr>
          <p:cNvSpPr>
            <a:spLocks noGrp="1" noChangeArrowheads="1"/>
          </p:cNvSpPr>
          <p:nvPr>
            <p:ph type="sldNum" sz="quarter" idx="12"/>
          </p:nvPr>
        </p:nvSpPr>
        <p:spPr>
          <a:ln/>
        </p:spPr>
        <p:txBody>
          <a:bodyPr/>
          <a:lstStyle>
            <a:lvl1pPr>
              <a:defRPr/>
            </a:lvl1pPr>
          </a:lstStyle>
          <a:p>
            <a:fld id="{ECF50C77-F459-4B15-8F4D-DAC037902D76}" type="slidenum">
              <a:rPr lang="lt-LT" altLang="lt-LT"/>
              <a:pPr/>
              <a:t>‹#›</a:t>
            </a:fld>
            <a:endParaRPr lang="lt-LT" altLang="lt-LT"/>
          </a:p>
        </p:txBody>
      </p:sp>
    </p:spTree>
    <p:extLst>
      <p:ext uri="{BB962C8B-B14F-4D97-AF65-F5344CB8AC3E}">
        <p14:creationId xmlns:p14="http://schemas.microsoft.com/office/powerpoint/2010/main" val="1217034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Rectangle 4">
            <a:extLst>
              <a:ext uri="{FF2B5EF4-FFF2-40B4-BE49-F238E27FC236}">
                <a16:creationId xmlns:a16="http://schemas.microsoft.com/office/drawing/2014/main" id="{7D65AFA0-8507-45B5-B762-63C5B81E9A7A}"/>
              </a:ext>
            </a:extLst>
          </p:cNvPr>
          <p:cNvSpPr>
            <a:spLocks noGrp="1" noChangeArrowheads="1"/>
          </p:cNvSpPr>
          <p:nvPr>
            <p:ph type="dt" sz="half" idx="10"/>
          </p:nvPr>
        </p:nvSpPr>
        <p:spPr>
          <a:ln/>
        </p:spPr>
        <p:txBody>
          <a:bodyPr/>
          <a:lstStyle>
            <a:lvl1pPr>
              <a:defRPr/>
            </a:lvl1pPr>
          </a:lstStyle>
          <a:p>
            <a:pPr>
              <a:defRPr/>
            </a:pPr>
            <a:endParaRPr lang="lt-LT"/>
          </a:p>
        </p:txBody>
      </p:sp>
      <p:sp>
        <p:nvSpPr>
          <p:cNvPr id="4" name="Rectangle 5">
            <a:extLst>
              <a:ext uri="{FF2B5EF4-FFF2-40B4-BE49-F238E27FC236}">
                <a16:creationId xmlns:a16="http://schemas.microsoft.com/office/drawing/2014/main" id="{2D9416E8-0D61-4368-A9DD-2105682DCC03}"/>
              </a:ext>
            </a:extLst>
          </p:cNvPr>
          <p:cNvSpPr>
            <a:spLocks noGrp="1" noChangeArrowheads="1"/>
          </p:cNvSpPr>
          <p:nvPr>
            <p:ph type="ftr" sz="quarter" idx="11"/>
          </p:nvPr>
        </p:nvSpPr>
        <p:spPr>
          <a:ln/>
        </p:spPr>
        <p:txBody>
          <a:bodyPr/>
          <a:lstStyle>
            <a:lvl1pPr>
              <a:defRPr/>
            </a:lvl1pPr>
          </a:lstStyle>
          <a:p>
            <a:pPr>
              <a:defRPr/>
            </a:pPr>
            <a:endParaRPr lang="lt-LT"/>
          </a:p>
        </p:txBody>
      </p:sp>
      <p:sp>
        <p:nvSpPr>
          <p:cNvPr id="5" name="Rectangle 6">
            <a:extLst>
              <a:ext uri="{FF2B5EF4-FFF2-40B4-BE49-F238E27FC236}">
                <a16:creationId xmlns:a16="http://schemas.microsoft.com/office/drawing/2014/main" id="{2D749455-FB94-480B-8FC7-BB2428CE82C7}"/>
              </a:ext>
            </a:extLst>
          </p:cNvPr>
          <p:cNvSpPr>
            <a:spLocks noGrp="1" noChangeArrowheads="1"/>
          </p:cNvSpPr>
          <p:nvPr>
            <p:ph type="sldNum" sz="quarter" idx="12"/>
          </p:nvPr>
        </p:nvSpPr>
        <p:spPr>
          <a:ln/>
        </p:spPr>
        <p:txBody>
          <a:bodyPr/>
          <a:lstStyle>
            <a:lvl1pPr>
              <a:defRPr/>
            </a:lvl1pPr>
          </a:lstStyle>
          <a:p>
            <a:fld id="{BABC73D1-E8B7-4DAD-9EC9-692E8960875F}" type="slidenum">
              <a:rPr lang="lt-LT" altLang="lt-LT"/>
              <a:pPr/>
              <a:t>‹#›</a:t>
            </a:fld>
            <a:endParaRPr lang="lt-LT" altLang="lt-LT"/>
          </a:p>
        </p:txBody>
      </p:sp>
    </p:spTree>
    <p:extLst>
      <p:ext uri="{BB962C8B-B14F-4D97-AF65-F5344CB8AC3E}">
        <p14:creationId xmlns:p14="http://schemas.microsoft.com/office/powerpoint/2010/main" val="3343353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B59BF4-993F-4D06-9B83-F73D8AB9FD84}"/>
              </a:ext>
            </a:extLst>
          </p:cNvPr>
          <p:cNvSpPr>
            <a:spLocks noGrp="1" noChangeArrowheads="1"/>
          </p:cNvSpPr>
          <p:nvPr>
            <p:ph type="dt" sz="half" idx="10"/>
          </p:nvPr>
        </p:nvSpPr>
        <p:spPr>
          <a:ln/>
        </p:spPr>
        <p:txBody>
          <a:bodyPr/>
          <a:lstStyle>
            <a:lvl1pPr>
              <a:defRPr/>
            </a:lvl1pPr>
          </a:lstStyle>
          <a:p>
            <a:pPr>
              <a:defRPr/>
            </a:pPr>
            <a:endParaRPr lang="lt-LT"/>
          </a:p>
        </p:txBody>
      </p:sp>
      <p:sp>
        <p:nvSpPr>
          <p:cNvPr id="3" name="Rectangle 5">
            <a:extLst>
              <a:ext uri="{FF2B5EF4-FFF2-40B4-BE49-F238E27FC236}">
                <a16:creationId xmlns:a16="http://schemas.microsoft.com/office/drawing/2014/main" id="{335F7D48-7601-4623-B526-03D1DCDC5835}"/>
              </a:ext>
            </a:extLst>
          </p:cNvPr>
          <p:cNvSpPr>
            <a:spLocks noGrp="1" noChangeArrowheads="1"/>
          </p:cNvSpPr>
          <p:nvPr>
            <p:ph type="ftr" sz="quarter" idx="11"/>
          </p:nvPr>
        </p:nvSpPr>
        <p:spPr>
          <a:ln/>
        </p:spPr>
        <p:txBody>
          <a:bodyPr/>
          <a:lstStyle>
            <a:lvl1pPr>
              <a:defRPr/>
            </a:lvl1pPr>
          </a:lstStyle>
          <a:p>
            <a:pPr>
              <a:defRPr/>
            </a:pPr>
            <a:endParaRPr lang="lt-LT"/>
          </a:p>
        </p:txBody>
      </p:sp>
      <p:sp>
        <p:nvSpPr>
          <p:cNvPr id="4" name="Rectangle 6">
            <a:extLst>
              <a:ext uri="{FF2B5EF4-FFF2-40B4-BE49-F238E27FC236}">
                <a16:creationId xmlns:a16="http://schemas.microsoft.com/office/drawing/2014/main" id="{E9D2BC6A-F268-4407-A6D9-261CA149CD37}"/>
              </a:ext>
            </a:extLst>
          </p:cNvPr>
          <p:cNvSpPr>
            <a:spLocks noGrp="1" noChangeArrowheads="1"/>
          </p:cNvSpPr>
          <p:nvPr>
            <p:ph type="sldNum" sz="quarter" idx="12"/>
          </p:nvPr>
        </p:nvSpPr>
        <p:spPr>
          <a:ln/>
        </p:spPr>
        <p:txBody>
          <a:bodyPr/>
          <a:lstStyle>
            <a:lvl1pPr>
              <a:defRPr/>
            </a:lvl1pPr>
          </a:lstStyle>
          <a:p>
            <a:fld id="{DF1650A0-5D42-417A-ACFA-7A75934964FD}" type="slidenum">
              <a:rPr lang="lt-LT" altLang="lt-LT"/>
              <a:pPr/>
              <a:t>‹#›</a:t>
            </a:fld>
            <a:endParaRPr lang="lt-LT" altLang="lt-LT"/>
          </a:p>
        </p:txBody>
      </p:sp>
    </p:spTree>
    <p:extLst>
      <p:ext uri="{BB962C8B-B14F-4D97-AF65-F5344CB8AC3E}">
        <p14:creationId xmlns:p14="http://schemas.microsoft.com/office/powerpoint/2010/main" val="3086590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A615E7E-B93A-4A03-BF1A-2B9B1D2DEB5A}"/>
              </a:ext>
            </a:extLst>
          </p:cNvPr>
          <p:cNvSpPr>
            <a:spLocks noGrp="1" noChangeArrowheads="1"/>
          </p:cNvSpPr>
          <p:nvPr>
            <p:ph type="dt" sz="half" idx="10"/>
          </p:nvPr>
        </p:nvSpPr>
        <p:spPr>
          <a:ln/>
        </p:spPr>
        <p:txBody>
          <a:bodyPr/>
          <a:lstStyle>
            <a:lvl1pPr>
              <a:defRPr/>
            </a:lvl1pPr>
          </a:lstStyle>
          <a:p>
            <a:pPr>
              <a:defRPr/>
            </a:pPr>
            <a:endParaRPr lang="lt-LT"/>
          </a:p>
        </p:txBody>
      </p:sp>
      <p:sp>
        <p:nvSpPr>
          <p:cNvPr id="6" name="Rectangle 5">
            <a:extLst>
              <a:ext uri="{FF2B5EF4-FFF2-40B4-BE49-F238E27FC236}">
                <a16:creationId xmlns:a16="http://schemas.microsoft.com/office/drawing/2014/main" id="{01054242-CBE5-4239-A019-D31B3013D28D}"/>
              </a:ext>
            </a:extLst>
          </p:cNvPr>
          <p:cNvSpPr>
            <a:spLocks noGrp="1" noChangeArrowheads="1"/>
          </p:cNvSpPr>
          <p:nvPr>
            <p:ph type="ftr" sz="quarter" idx="11"/>
          </p:nvPr>
        </p:nvSpPr>
        <p:spPr>
          <a:ln/>
        </p:spPr>
        <p:txBody>
          <a:bodyPr/>
          <a:lstStyle>
            <a:lvl1pPr>
              <a:defRPr/>
            </a:lvl1pPr>
          </a:lstStyle>
          <a:p>
            <a:pPr>
              <a:defRPr/>
            </a:pPr>
            <a:endParaRPr lang="lt-LT"/>
          </a:p>
        </p:txBody>
      </p:sp>
      <p:sp>
        <p:nvSpPr>
          <p:cNvPr id="7" name="Rectangle 6">
            <a:extLst>
              <a:ext uri="{FF2B5EF4-FFF2-40B4-BE49-F238E27FC236}">
                <a16:creationId xmlns:a16="http://schemas.microsoft.com/office/drawing/2014/main" id="{2DC4C9B9-EC60-4338-BF9C-981E6D859FEE}"/>
              </a:ext>
            </a:extLst>
          </p:cNvPr>
          <p:cNvSpPr>
            <a:spLocks noGrp="1" noChangeArrowheads="1"/>
          </p:cNvSpPr>
          <p:nvPr>
            <p:ph type="sldNum" sz="quarter" idx="12"/>
          </p:nvPr>
        </p:nvSpPr>
        <p:spPr>
          <a:ln/>
        </p:spPr>
        <p:txBody>
          <a:bodyPr/>
          <a:lstStyle>
            <a:lvl1pPr>
              <a:defRPr/>
            </a:lvl1pPr>
          </a:lstStyle>
          <a:p>
            <a:fld id="{BBEF543E-FDCC-4A6E-9B99-B6757C4F68AE}" type="slidenum">
              <a:rPr lang="lt-LT" altLang="lt-LT"/>
              <a:pPr/>
              <a:t>‹#›</a:t>
            </a:fld>
            <a:endParaRPr lang="lt-LT" altLang="lt-LT"/>
          </a:p>
        </p:txBody>
      </p:sp>
    </p:spTree>
    <p:extLst>
      <p:ext uri="{BB962C8B-B14F-4D97-AF65-F5344CB8AC3E}">
        <p14:creationId xmlns:p14="http://schemas.microsoft.com/office/powerpoint/2010/main" val="3888134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Rectangle 4">
            <a:extLst>
              <a:ext uri="{FF2B5EF4-FFF2-40B4-BE49-F238E27FC236}">
                <a16:creationId xmlns:a16="http://schemas.microsoft.com/office/drawing/2014/main" id="{5B8687ED-6063-4BB3-8D58-85649E94C7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B900C9-D828-4A92-BD06-590E68A07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DA926C-3F7F-45C1-8B24-F388E9D742B7}"/>
              </a:ext>
            </a:extLst>
          </p:cNvPr>
          <p:cNvSpPr>
            <a:spLocks noGrp="1" noChangeArrowheads="1"/>
          </p:cNvSpPr>
          <p:nvPr>
            <p:ph type="sldNum" sz="quarter" idx="12"/>
          </p:nvPr>
        </p:nvSpPr>
        <p:spPr>
          <a:ln/>
        </p:spPr>
        <p:txBody>
          <a:bodyPr/>
          <a:lstStyle>
            <a:lvl1pPr>
              <a:defRPr/>
            </a:lvl1pPr>
          </a:lstStyle>
          <a:p>
            <a:pPr>
              <a:defRPr/>
            </a:pPr>
            <a:fld id="{6BAE1E59-1A95-4EEB-84A0-6991611BECC0}" type="slidenum">
              <a:rPr lang="en-US" altLang="lt-LT"/>
              <a:pPr>
                <a:defRPr/>
              </a:pPr>
              <a:t>‹#›</a:t>
            </a:fld>
            <a:endParaRPr lang="en-US" altLang="lt-LT"/>
          </a:p>
        </p:txBody>
      </p:sp>
    </p:spTree>
    <p:extLst>
      <p:ext uri="{BB962C8B-B14F-4D97-AF65-F5344CB8AC3E}">
        <p14:creationId xmlns:p14="http://schemas.microsoft.com/office/powerpoint/2010/main" val="3620486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318DD2-209F-48E3-8424-EB1FABF3CF6F}"/>
              </a:ext>
            </a:extLst>
          </p:cNvPr>
          <p:cNvSpPr>
            <a:spLocks noGrp="1" noChangeArrowheads="1"/>
          </p:cNvSpPr>
          <p:nvPr>
            <p:ph type="dt" sz="half" idx="10"/>
          </p:nvPr>
        </p:nvSpPr>
        <p:spPr>
          <a:ln/>
        </p:spPr>
        <p:txBody>
          <a:bodyPr/>
          <a:lstStyle>
            <a:lvl1pPr>
              <a:defRPr/>
            </a:lvl1pPr>
          </a:lstStyle>
          <a:p>
            <a:pPr>
              <a:defRPr/>
            </a:pPr>
            <a:endParaRPr lang="lt-LT"/>
          </a:p>
        </p:txBody>
      </p:sp>
      <p:sp>
        <p:nvSpPr>
          <p:cNvPr id="6" name="Rectangle 5">
            <a:extLst>
              <a:ext uri="{FF2B5EF4-FFF2-40B4-BE49-F238E27FC236}">
                <a16:creationId xmlns:a16="http://schemas.microsoft.com/office/drawing/2014/main" id="{9F9D7D5C-E940-40EC-A8AE-6E68EEC7AEA2}"/>
              </a:ext>
            </a:extLst>
          </p:cNvPr>
          <p:cNvSpPr>
            <a:spLocks noGrp="1" noChangeArrowheads="1"/>
          </p:cNvSpPr>
          <p:nvPr>
            <p:ph type="ftr" sz="quarter" idx="11"/>
          </p:nvPr>
        </p:nvSpPr>
        <p:spPr>
          <a:ln/>
        </p:spPr>
        <p:txBody>
          <a:bodyPr/>
          <a:lstStyle>
            <a:lvl1pPr>
              <a:defRPr/>
            </a:lvl1pPr>
          </a:lstStyle>
          <a:p>
            <a:pPr>
              <a:defRPr/>
            </a:pPr>
            <a:endParaRPr lang="lt-LT"/>
          </a:p>
        </p:txBody>
      </p:sp>
      <p:sp>
        <p:nvSpPr>
          <p:cNvPr id="7" name="Rectangle 6">
            <a:extLst>
              <a:ext uri="{FF2B5EF4-FFF2-40B4-BE49-F238E27FC236}">
                <a16:creationId xmlns:a16="http://schemas.microsoft.com/office/drawing/2014/main" id="{EF5B828B-BCDA-4E45-88BD-7396391E9957}"/>
              </a:ext>
            </a:extLst>
          </p:cNvPr>
          <p:cNvSpPr>
            <a:spLocks noGrp="1" noChangeArrowheads="1"/>
          </p:cNvSpPr>
          <p:nvPr>
            <p:ph type="sldNum" sz="quarter" idx="12"/>
          </p:nvPr>
        </p:nvSpPr>
        <p:spPr>
          <a:ln/>
        </p:spPr>
        <p:txBody>
          <a:bodyPr/>
          <a:lstStyle>
            <a:lvl1pPr>
              <a:defRPr/>
            </a:lvl1pPr>
          </a:lstStyle>
          <a:p>
            <a:fld id="{23E82E41-9308-4C3A-A9F8-DFA72CA68288}" type="slidenum">
              <a:rPr lang="lt-LT" altLang="lt-LT"/>
              <a:pPr/>
              <a:t>‹#›</a:t>
            </a:fld>
            <a:endParaRPr lang="lt-LT" altLang="lt-LT"/>
          </a:p>
        </p:txBody>
      </p:sp>
    </p:spTree>
    <p:extLst>
      <p:ext uri="{BB962C8B-B14F-4D97-AF65-F5344CB8AC3E}">
        <p14:creationId xmlns:p14="http://schemas.microsoft.com/office/powerpoint/2010/main" val="1660167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Rectangle 4">
            <a:extLst>
              <a:ext uri="{FF2B5EF4-FFF2-40B4-BE49-F238E27FC236}">
                <a16:creationId xmlns:a16="http://schemas.microsoft.com/office/drawing/2014/main" id="{C6CFA25E-4CB8-4CAD-B5FB-A56772AA15FD}"/>
              </a:ext>
            </a:extLst>
          </p:cNvPr>
          <p:cNvSpPr>
            <a:spLocks noGrp="1" noChangeArrowheads="1"/>
          </p:cNvSpPr>
          <p:nvPr>
            <p:ph type="dt" sz="half" idx="10"/>
          </p:nvPr>
        </p:nvSpPr>
        <p:spPr>
          <a:ln/>
        </p:spPr>
        <p:txBody>
          <a:bodyPr/>
          <a:lstStyle>
            <a:lvl1pPr>
              <a:defRPr/>
            </a:lvl1pPr>
          </a:lstStyle>
          <a:p>
            <a:pPr>
              <a:defRPr/>
            </a:pPr>
            <a:endParaRPr lang="lt-LT"/>
          </a:p>
        </p:txBody>
      </p:sp>
      <p:sp>
        <p:nvSpPr>
          <p:cNvPr id="5" name="Rectangle 5">
            <a:extLst>
              <a:ext uri="{FF2B5EF4-FFF2-40B4-BE49-F238E27FC236}">
                <a16:creationId xmlns:a16="http://schemas.microsoft.com/office/drawing/2014/main" id="{942C3C8F-C182-4F2A-918B-F597604F9A24}"/>
              </a:ext>
            </a:extLst>
          </p:cNvPr>
          <p:cNvSpPr>
            <a:spLocks noGrp="1" noChangeArrowheads="1"/>
          </p:cNvSpPr>
          <p:nvPr>
            <p:ph type="ftr" sz="quarter" idx="11"/>
          </p:nvPr>
        </p:nvSpPr>
        <p:spPr>
          <a:ln/>
        </p:spPr>
        <p:txBody>
          <a:bodyPr/>
          <a:lstStyle>
            <a:lvl1pPr>
              <a:defRPr/>
            </a:lvl1pPr>
          </a:lstStyle>
          <a:p>
            <a:pPr>
              <a:defRPr/>
            </a:pPr>
            <a:endParaRPr lang="lt-LT"/>
          </a:p>
        </p:txBody>
      </p:sp>
      <p:sp>
        <p:nvSpPr>
          <p:cNvPr id="6" name="Rectangle 6">
            <a:extLst>
              <a:ext uri="{FF2B5EF4-FFF2-40B4-BE49-F238E27FC236}">
                <a16:creationId xmlns:a16="http://schemas.microsoft.com/office/drawing/2014/main" id="{9C1DFA70-463E-4224-BFAB-8B2D4B3A9A84}"/>
              </a:ext>
            </a:extLst>
          </p:cNvPr>
          <p:cNvSpPr>
            <a:spLocks noGrp="1" noChangeArrowheads="1"/>
          </p:cNvSpPr>
          <p:nvPr>
            <p:ph type="sldNum" sz="quarter" idx="12"/>
          </p:nvPr>
        </p:nvSpPr>
        <p:spPr>
          <a:ln/>
        </p:spPr>
        <p:txBody>
          <a:bodyPr/>
          <a:lstStyle>
            <a:lvl1pPr>
              <a:defRPr/>
            </a:lvl1pPr>
          </a:lstStyle>
          <a:p>
            <a:fld id="{9E789B19-06B9-47CD-8E2D-083FBBF87A8B}" type="slidenum">
              <a:rPr lang="lt-LT" altLang="lt-LT"/>
              <a:pPr/>
              <a:t>‹#›</a:t>
            </a:fld>
            <a:endParaRPr lang="lt-LT" altLang="lt-LT"/>
          </a:p>
        </p:txBody>
      </p:sp>
    </p:spTree>
    <p:extLst>
      <p:ext uri="{BB962C8B-B14F-4D97-AF65-F5344CB8AC3E}">
        <p14:creationId xmlns:p14="http://schemas.microsoft.com/office/powerpoint/2010/main" val="1421652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Rectangle 4">
            <a:extLst>
              <a:ext uri="{FF2B5EF4-FFF2-40B4-BE49-F238E27FC236}">
                <a16:creationId xmlns:a16="http://schemas.microsoft.com/office/drawing/2014/main" id="{7AED34FD-029E-4BE7-B08B-3E8E2AC9A663}"/>
              </a:ext>
            </a:extLst>
          </p:cNvPr>
          <p:cNvSpPr>
            <a:spLocks noGrp="1" noChangeArrowheads="1"/>
          </p:cNvSpPr>
          <p:nvPr>
            <p:ph type="dt" sz="half" idx="10"/>
          </p:nvPr>
        </p:nvSpPr>
        <p:spPr>
          <a:ln/>
        </p:spPr>
        <p:txBody>
          <a:bodyPr/>
          <a:lstStyle>
            <a:lvl1pPr>
              <a:defRPr/>
            </a:lvl1pPr>
          </a:lstStyle>
          <a:p>
            <a:pPr>
              <a:defRPr/>
            </a:pPr>
            <a:endParaRPr lang="lt-LT"/>
          </a:p>
        </p:txBody>
      </p:sp>
      <p:sp>
        <p:nvSpPr>
          <p:cNvPr id="5" name="Rectangle 5">
            <a:extLst>
              <a:ext uri="{FF2B5EF4-FFF2-40B4-BE49-F238E27FC236}">
                <a16:creationId xmlns:a16="http://schemas.microsoft.com/office/drawing/2014/main" id="{9FE66EFA-6221-4017-832B-0580AA7CB924}"/>
              </a:ext>
            </a:extLst>
          </p:cNvPr>
          <p:cNvSpPr>
            <a:spLocks noGrp="1" noChangeArrowheads="1"/>
          </p:cNvSpPr>
          <p:nvPr>
            <p:ph type="ftr" sz="quarter" idx="11"/>
          </p:nvPr>
        </p:nvSpPr>
        <p:spPr>
          <a:ln/>
        </p:spPr>
        <p:txBody>
          <a:bodyPr/>
          <a:lstStyle>
            <a:lvl1pPr>
              <a:defRPr/>
            </a:lvl1pPr>
          </a:lstStyle>
          <a:p>
            <a:pPr>
              <a:defRPr/>
            </a:pPr>
            <a:endParaRPr lang="lt-LT"/>
          </a:p>
        </p:txBody>
      </p:sp>
      <p:sp>
        <p:nvSpPr>
          <p:cNvPr id="6" name="Rectangle 6">
            <a:extLst>
              <a:ext uri="{FF2B5EF4-FFF2-40B4-BE49-F238E27FC236}">
                <a16:creationId xmlns:a16="http://schemas.microsoft.com/office/drawing/2014/main" id="{8166FC64-98E6-4DEC-8702-B357FCFD8AF2}"/>
              </a:ext>
            </a:extLst>
          </p:cNvPr>
          <p:cNvSpPr>
            <a:spLocks noGrp="1" noChangeArrowheads="1"/>
          </p:cNvSpPr>
          <p:nvPr>
            <p:ph type="sldNum" sz="quarter" idx="12"/>
          </p:nvPr>
        </p:nvSpPr>
        <p:spPr>
          <a:ln/>
        </p:spPr>
        <p:txBody>
          <a:bodyPr/>
          <a:lstStyle>
            <a:lvl1pPr>
              <a:defRPr/>
            </a:lvl1pPr>
          </a:lstStyle>
          <a:p>
            <a:fld id="{87C8F2D2-A757-4541-A702-BDF91C9CABBD}" type="slidenum">
              <a:rPr lang="lt-LT" altLang="lt-LT"/>
              <a:pPr/>
              <a:t>‹#›</a:t>
            </a:fld>
            <a:endParaRPr lang="lt-LT" altLang="lt-LT"/>
          </a:p>
        </p:txBody>
      </p:sp>
    </p:spTree>
    <p:extLst>
      <p:ext uri="{BB962C8B-B14F-4D97-AF65-F5344CB8AC3E}">
        <p14:creationId xmlns:p14="http://schemas.microsoft.com/office/powerpoint/2010/main" val="356431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D16638E-084D-4DA7-88B5-841AC7D1E3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F76D2F-EC4C-437A-A938-0F89C35611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BD53BB-05BF-4478-A687-F9A3627334CE}"/>
              </a:ext>
            </a:extLst>
          </p:cNvPr>
          <p:cNvSpPr>
            <a:spLocks noGrp="1" noChangeArrowheads="1"/>
          </p:cNvSpPr>
          <p:nvPr>
            <p:ph type="sldNum" sz="quarter" idx="12"/>
          </p:nvPr>
        </p:nvSpPr>
        <p:spPr>
          <a:ln/>
        </p:spPr>
        <p:txBody>
          <a:bodyPr/>
          <a:lstStyle>
            <a:lvl1pPr>
              <a:defRPr/>
            </a:lvl1pPr>
          </a:lstStyle>
          <a:p>
            <a:pPr>
              <a:defRPr/>
            </a:pPr>
            <a:fld id="{F4C6F5C9-AA2F-4D29-B88A-1F39C58DB048}" type="slidenum">
              <a:rPr lang="en-US" altLang="lt-LT"/>
              <a:pPr>
                <a:defRPr/>
              </a:pPr>
              <a:t>‹#›</a:t>
            </a:fld>
            <a:endParaRPr lang="en-US" altLang="lt-LT"/>
          </a:p>
        </p:txBody>
      </p:sp>
    </p:spTree>
    <p:extLst>
      <p:ext uri="{BB962C8B-B14F-4D97-AF65-F5344CB8AC3E}">
        <p14:creationId xmlns:p14="http://schemas.microsoft.com/office/powerpoint/2010/main" val="1976631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Rectangle 4">
            <a:extLst>
              <a:ext uri="{FF2B5EF4-FFF2-40B4-BE49-F238E27FC236}">
                <a16:creationId xmlns:a16="http://schemas.microsoft.com/office/drawing/2014/main" id="{34DB1129-0D05-4E5B-BE44-6FA929255A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EE9399-8656-43EE-9613-759E4DE5A7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E830E7-FBCC-43F8-A5D9-4C68C440B0CF}"/>
              </a:ext>
            </a:extLst>
          </p:cNvPr>
          <p:cNvSpPr>
            <a:spLocks noGrp="1" noChangeArrowheads="1"/>
          </p:cNvSpPr>
          <p:nvPr>
            <p:ph type="sldNum" sz="quarter" idx="12"/>
          </p:nvPr>
        </p:nvSpPr>
        <p:spPr>
          <a:ln/>
        </p:spPr>
        <p:txBody>
          <a:bodyPr/>
          <a:lstStyle>
            <a:lvl1pPr>
              <a:defRPr/>
            </a:lvl1pPr>
          </a:lstStyle>
          <a:p>
            <a:pPr>
              <a:defRPr/>
            </a:pPr>
            <a:fld id="{F1839FD6-BD02-4E3E-8549-35AB3222E946}" type="slidenum">
              <a:rPr lang="en-US" altLang="lt-LT"/>
              <a:pPr>
                <a:defRPr/>
              </a:pPr>
              <a:t>‹#›</a:t>
            </a:fld>
            <a:endParaRPr lang="en-US" altLang="lt-LT"/>
          </a:p>
        </p:txBody>
      </p:sp>
    </p:spTree>
    <p:extLst>
      <p:ext uri="{BB962C8B-B14F-4D97-AF65-F5344CB8AC3E}">
        <p14:creationId xmlns:p14="http://schemas.microsoft.com/office/powerpoint/2010/main" val="476458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Rectangle 4">
            <a:extLst>
              <a:ext uri="{FF2B5EF4-FFF2-40B4-BE49-F238E27FC236}">
                <a16:creationId xmlns:a16="http://schemas.microsoft.com/office/drawing/2014/main" id="{60BB9C1D-41C9-4C0D-B258-D0BAEBD74DC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AEED785-005A-48E5-B230-A2E4E99F4D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27D3A10-08D7-4E09-9DCA-8244DE187B40}"/>
              </a:ext>
            </a:extLst>
          </p:cNvPr>
          <p:cNvSpPr>
            <a:spLocks noGrp="1" noChangeArrowheads="1"/>
          </p:cNvSpPr>
          <p:nvPr>
            <p:ph type="sldNum" sz="quarter" idx="12"/>
          </p:nvPr>
        </p:nvSpPr>
        <p:spPr>
          <a:ln/>
        </p:spPr>
        <p:txBody>
          <a:bodyPr/>
          <a:lstStyle>
            <a:lvl1pPr>
              <a:defRPr/>
            </a:lvl1pPr>
          </a:lstStyle>
          <a:p>
            <a:pPr>
              <a:defRPr/>
            </a:pPr>
            <a:fld id="{D0F38EBE-C73D-45EF-A942-8E9ABC822F43}" type="slidenum">
              <a:rPr lang="en-US" altLang="lt-LT"/>
              <a:pPr>
                <a:defRPr/>
              </a:pPr>
              <a:t>‹#›</a:t>
            </a:fld>
            <a:endParaRPr lang="en-US" altLang="lt-LT"/>
          </a:p>
        </p:txBody>
      </p:sp>
    </p:spTree>
    <p:extLst>
      <p:ext uri="{BB962C8B-B14F-4D97-AF65-F5344CB8AC3E}">
        <p14:creationId xmlns:p14="http://schemas.microsoft.com/office/powerpoint/2010/main" val="131186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Rectangle 4">
            <a:extLst>
              <a:ext uri="{FF2B5EF4-FFF2-40B4-BE49-F238E27FC236}">
                <a16:creationId xmlns:a16="http://schemas.microsoft.com/office/drawing/2014/main" id="{8108FBAE-604B-4C13-BD32-CD197125916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5636AFB-F531-48AF-9A62-103DBCD6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4C79DB3-51D6-462F-A3FD-66C6DBA71541}"/>
              </a:ext>
            </a:extLst>
          </p:cNvPr>
          <p:cNvSpPr>
            <a:spLocks noGrp="1" noChangeArrowheads="1"/>
          </p:cNvSpPr>
          <p:nvPr>
            <p:ph type="sldNum" sz="quarter" idx="12"/>
          </p:nvPr>
        </p:nvSpPr>
        <p:spPr>
          <a:ln/>
        </p:spPr>
        <p:txBody>
          <a:bodyPr/>
          <a:lstStyle>
            <a:lvl1pPr>
              <a:defRPr/>
            </a:lvl1pPr>
          </a:lstStyle>
          <a:p>
            <a:pPr>
              <a:defRPr/>
            </a:pPr>
            <a:fld id="{199E0493-AC1A-4ECA-8E3D-54C974DC5A55}" type="slidenum">
              <a:rPr lang="en-US" altLang="lt-LT"/>
              <a:pPr>
                <a:defRPr/>
              </a:pPr>
              <a:t>‹#›</a:t>
            </a:fld>
            <a:endParaRPr lang="en-US" altLang="lt-LT"/>
          </a:p>
        </p:txBody>
      </p:sp>
    </p:spTree>
    <p:extLst>
      <p:ext uri="{BB962C8B-B14F-4D97-AF65-F5344CB8AC3E}">
        <p14:creationId xmlns:p14="http://schemas.microsoft.com/office/powerpoint/2010/main" val="2927065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5E9A533-3D03-458B-B8D4-90209C86FD3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CC8FD68-C689-4C69-8EAD-448EA66318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D7DD3A-CF93-46FC-96A9-95B8B12F7352}"/>
              </a:ext>
            </a:extLst>
          </p:cNvPr>
          <p:cNvSpPr>
            <a:spLocks noGrp="1" noChangeArrowheads="1"/>
          </p:cNvSpPr>
          <p:nvPr>
            <p:ph type="sldNum" sz="quarter" idx="12"/>
          </p:nvPr>
        </p:nvSpPr>
        <p:spPr>
          <a:ln/>
        </p:spPr>
        <p:txBody>
          <a:bodyPr/>
          <a:lstStyle>
            <a:lvl1pPr>
              <a:defRPr/>
            </a:lvl1pPr>
          </a:lstStyle>
          <a:p>
            <a:pPr>
              <a:defRPr/>
            </a:pPr>
            <a:fld id="{E9AFCCB4-438A-4AB2-A080-B2DAB8A31A30}" type="slidenum">
              <a:rPr lang="en-US" altLang="lt-LT"/>
              <a:pPr>
                <a:defRPr/>
              </a:pPr>
              <a:t>‹#›</a:t>
            </a:fld>
            <a:endParaRPr lang="en-US" altLang="lt-LT"/>
          </a:p>
        </p:txBody>
      </p:sp>
    </p:spTree>
    <p:extLst>
      <p:ext uri="{BB962C8B-B14F-4D97-AF65-F5344CB8AC3E}">
        <p14:creationId xmlns:p14="http://schemas.microsoft.com/office/powerpoint/2010/main" val="3713796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4F4759-7E55-45B6-BA2F-831E23A2BC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B677D5-9A4B-4250-B32E-9C99ACE163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AFB5B7-6CB8-441E-9CF5-485BF3EC8E63}"/>
              </a:ext>
            </a:extLst>
          </p:cNvPr>
          <p:cNvSpPr>
            <a:spLocks noGrp="1" noChangeArrowheads="1"/>
          </p:cNvSpPr>
          <p:nvPr>
            <p:ph type="sldNum" sz="quarter" idx="12"/>
          </p:nvPr>
        </p:nvSpPr>
        <p:spPr>
          <a:ln/>
        </p:spPr>
        <p:txBody>
          <a:bodyPr/>
          <a:lstStyle>
            <a:lvl1pPr>
              <a:defRPr/>
            </a:lvl1pPr>
          </a:lstStyle>
          <a:p>
            <a:pPr>
              <a:defRPr/>
            </a:pPr>
            <a:fld id="{E746CEA2-0AB1-4E7C-8AA9-7D82999A3357}" type="slidenum">
              <a:rPr lang="en-US" altLang="lt-LT"/>
              <a:pPr>
                <a:defRPr/>
              </a:pPr>
              <a:t>‹#›</a:t>
            </a:fld>
            <a:endParaRPr lang="en-US" altLang="lt-LT"/>
          </a:p>
        </p:txBody>
      </p:sp>
    </p:spTree>
    <p:extLst>
      <p:ext uri="{BB962C8B-B14F-4D97-AF65-F5344CB8AC3E}">
        <p14:creationId xmlns:p14="http://schemas.microsoft.com/office/powerpoint/2010/main" val="856423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25C188-3DC3-4CA1-A257-A32B04BA06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C161BC-1373-44D0-B83B-6C643A81E5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51330D-B2A8-4708-A943-7AA912ADFB44}"/>
              </a:ext>
            </a:extLst>
          </p:cNvPr>
          <p:cNvSpPr>
            <a:spLocks noGrp="1" noChangeArrowheads="1"/>
          </p:cNvSpPr>
          <p:nvPr>
            <p:ph type="sldNum" sz="quarter" idx="12"/>
          </p:nvPr>
        </p:nvSpPr>
        <p:spPr>
          <a:ln/>
        </p:spPr>
        <p:txBody>
          <a:bodyPr/>
          <a:lstStyle>
            <a:lvl1pPr>
              <a:defRPr/>
            </a:lvl1pPr>
          </a:lstStyle>
          <a:p>
            <a:pPr>
              <a:defRPr/>
            </a:pPr>
            <a:fld id="{9C26203C-BF4A-4AED-BD9E-C3F1400658D3}" type="slidenum">
              <a:rPr lang="en-US" altLang="lt-LT"/>
              <a:pPr>
                <a:defRPr/>
              </a:pPr>
              <a:t>‹#›</a:t>
            </a:fld>
            <a:endParaRPr lang="en-US" altLang="lt-LT"/>
          </a:p>
        </p:txBody>
      </p:sp>
    </p:spTree>
    <p:extLst>
      <p:ext uri="{BB962C8B-B14F-4D97-AF65-F5344CB8AC3E}">
        <p14:creationId xmlns:p14="http://schemas.microsoft.com/office/powerpoint/2010/main" val="3576050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B093184-C451-41AE-86A3-E23474296DF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t-LT"/>
              <a:t>Click to edit Master title style</a:t>
            </a:r>
          </a:p>
        </p:txBody>
      </p:sp>
      <p:sp>
        <p:nvSpPr>
          <p:cNvPr id="1027" name="Rectangle 3">
            <a:extLst>
              <a:ext uri="{FF2B5EF4-FFF2-40B4-BE49-F238E27FC236}">
                <a16:creationId xmlns:a16="http://schemas.microsoft.com/office/drawing/2014/main" id="{DED1BCE6-44A7-4460-82B8-0A72B281CC6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t-LT"/>
              <a:t>Click to edit Master text styles</a:t>
            </a:r>
          </a:p>
          <a:p>
            <a:pPr lvl="1"/>
            <a:r>
              <a:rPr lang="en-US" altLang="lt-LT"/>
              <a:t>Second level</a:t>
            </a:r>
          </a:p>
          <a:p>
            <a:pPr lvl="2"/>
            <a:r>
              <a:rPr lang="en-US" altLang="lt-LT"/>
              <a:t>Third level</a:t>
            </a:r>
          </a:p>
          <a:p>
            <a:pPr lvl="3"/>
            <a:r>
              <a:rPr lang="en-US" altLang="lt-LT"/>
              <a:t>Fourth level</a:t>
            </a:r>
          </a:p>
          <a:p>
            <a:pPr lvl="4"/>
            <a:r>
              <a:rPr lang="en-US" altLang="lt-LT"/>
              <a:t>Fifth level</a:t>
            </a:r>
          </a:p>
        </p:txBody>
      </p:sp>
      <p:sp>
        <p:nvSpPr>
          <p:cNvPr id="1028" name="Rectangle 4">
            <a:extLst>
              <a:ext uri="{FF2B5EF4-FFF2-40B4-BE49-F238E27FC236}">
                <a16:creationId xmlns:a16="http://schemas.microsoft.com/office/drawing/2014/main" id="{59FE6500-820D-4708-B3DD-C384F96078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3F25D23A-88F6-4E76-9877-B952879AE56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C4F0EA63-77BE-4B90-97A1-EC55FD2F4E1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0034E9B-FD50-4F78-AF70-AA79C5D6D962}" type="slidenum">
              <a:rPr lang="en-US" altLang="lt-LT"/>
              <a:pPr>
                <a:defRPr/>
              </a:pPr>
              <a:t>‹#›</a:t>
            </a:fld>
            <a:endParaRPr lang="en-US" altLang="lt-L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20C5D6D-2AFE-4F08-AA6E-17B0D01F953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lt-LT"/>
              <a:t>Click to edit Master title style</a:t>
            </a:r>
          </a:p>
        </p:txBody>
      </p:sp>
      <p:sp>
        <p:nvSpPr>
          <p:cNvPr id="1027" name="Rectangle 3">
            <a:extLst>
              <a:ext uri="{FF2B5EF4-FFF2-40B4-BE49-F238E27FC236}">
                <a16:creationId xmlns:a16="http://schemas.microsoft.com/office/drawing/2014/main" id="{9B06C807-2F6B-46B2-8968-4235A00D075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Click to edit Master text styles</a:t>
            </a:r>
          </a:p>
          <a:p>
            <a:pPr lvl="1"/>
            <a:r>
              <a:rPr lang="lt-LT" altLang="lt-LT"/>
              <a:t>Second level</a:t>
            </a:r>
          </a:p>
          <a:p>
            <a:pPr lvl="2"/>
            <a:r>
              <a:rPr lang="lt-LT" altLang="lt-LT"/>
              <a:t>Third level</a:t>
            </a:r>
          </a:p>
          <a:p>
            <a:pPr lvl="3"/>
            <a:r>
              <a:rPr lang="lt-LT" altLang="lt-LT"/>
              <a:t>Fourth level</a:t>
            </a:r>
          </a:p>
          <a:p>
            <a:pPr lvl="4"/>
            <a:r>
              <a:rPr lang="lt-LT" altLang="lt-LT"/>
              <a:t>Fifth level</a:t>
            </a:r>
          </a:p>
        </p:txBody>
      </p:sp>
      <p:sp>
        <p:nvSpPr>
          <p:cNvPr id="1028" name="Rectangle 4">
            <a:extLst>
              <a:ext uri="{FF2B5EF4-FFF2-40B4-BE49-F238E27FC236}">
                <a16:creationId xmlns:a16="http://schemas.microsoft.com/office/drawing/2014/main" id="{E1B7DE9F-80C7-4B04-8A86-0DFB6A52AF4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lt-LT"/>
          </a:p>
        </p:txBody>
      </p:sp>
      <p:sp>
        <p:nvSpPr>
          <p:cNvPr id="1029" name="Rectangle 5">
            <a:extLst>
              <a:ext uri="{FF2B5EF4-FFF2-40B4-BE49-F238E27FC236}">
                <a16:creationId xmlns:a16="http://schemas.microsoft.com/office/drawing/2014/main" id="{36FE7967-391D-46B6-A52C-3DA494F155D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lt-LT"/>
          </a:p>
        </p:txBody>
      </p:sp>
      <p:sp>
        <p:nvSpPr>
          <p:cNvPr id="1030" name="Rectangle 6">
            <a:extLst>
              <a:ext uri="{FF2B5EF4-FFF2-40B4-BE49-F238E27FC236}">
                <a16:creationId xmlns:a16="http://schemas.microsoft.com/office/drawing/2014/main" id="{D75B5751-BBEA-4B93-803D-47B27EE1F61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2470C36-3E18-4B80-ABE0-C35252B5874A}" type="slidenum">
              <a:rPr lang="lt-LT" altLang="lt-LT"/>
              <a:pPr/>
              <a:t>‹#›</a:t>
            </a:fld>
            <a:endParaRPr lang="lt-LT" altLang="lt-LT"/>
          </a:p>
        </p:txBody>
      </p:sp>
    </p:spTree>
    <p:extLst>
      <p:ext uri="{BB962C8B-B14F-4D97-AF65-F5344CB8AC3E}">
        <p14:creationId xmlns:p14="http://schemas.microsoft.com/office/powerpoint/2010/main" val="573830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ma.lt/index.php/parama/nacionalinemis-lesomis-finansuojamos-priemones/valstybes-paramos-priemones/ekologisku-zemes-ukio-ir-maisto-produktu-vartojimo-skatinimas-ikimokyklinio-ugdymo-istaigose/21177" TargetMode="External"/><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eimas.lrs.lt/portal/legalAct/lt/TAD/d4d1c6626d1111e99684a7f33a9827ac/as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nma.l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Stačiakampis 9">
            <a:extLst>
              <a:ext uri="{FF2B5EF4-FFF2-40B4-BE49-F238E27FC236}">
                <a16:creationId xmlns:a16="http://schemas.microsoft.com/office/drawing/2014/main" id="{49BEAF10-46EB-4E28-8B38-28E03DEC2282}"/>
              </a:ext>
            </a:extLst>
          </p:cNvPr>
          <p:cNvSpPr>
            <a:spLocks noChangeArrowheads="1"/>
          </p:cNvSpPr>
          <p:nvPr/>
        </p:nvSpPr>
        <p:spPr bwMode="auto">
          <a:xfrm>
            <a:off x="341722" y="1412776"/>
            <a:ext cx="8460556"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lt-LT" altLang="lt-LT" b="1" dirty="0">
                <a:solidFill>
                  <a:srgbClr val="002060"/>
                </a:solidFill>
                <a:latin typeface="+mj-lt"/>
                <a:cs typeface="Times New Roman" panose="02020603050405020304" pitchFamily="18" charset="0"/>
              </a:rPr>
              <a:t>„Pagal kokybės sistemas pagaminti produktai ikimokyklinių  ir priešmokyklinių ugdymo įstaigų maitinime: </a:t>
            </a:r>
          </a:p>
          <a:p>
            <a:pPr algn="ctr">
              <a:spcBef>
                <a:spcPct val="0"/>
              </a:spcBef>
              <a:buFontTx/>
              <a:buNone/>
            </a:pPr>
            <a:r>
              <a:rPr lang="lt-LT" altLang="lt-LT" b="1" dirty="0">
                <a:solidFill>
                  <a:srgbClr val="002060"/>
                </a:solidFill>
                <a:latin typeface="+mj-lt"/>
                <a:cs typeface="Times New Roman" panose="02020603050405020304" pitchFamily="18" charset="0"/>
              </a:rPr>
              <a:t>ŽŪM teikiamos paramos patirtis“</a:t>
            </a:r>
            <a:endParaRPr lang="lt-LT" altLang="lt-LT" sz="1800" dirty="0">
              <a:solidFill>
                <a:srgbClr val="002060"/>
              </a:solidFill>
              <a:latin typeface="+mj-lt"/>
              <a:cs typeface="Times New Roman" panose="02020603050405020304" pitchFamily="18" charset="0"/>
            </a:endParaRPr>
          </a:p>
          <a:p>
            <a:pPr algn="ctr" eaLnBrk="1" hangingPunct="1">
              <a:spcBef>
                <a:spcPct val="50000"/>
              </a:spcBef>
              <a:buFontTx/>
              <a:buNone/>
            </a:pPr>
            <a:endParaRPr lang="lt-LT" altLang="lt-LT" sz="1800" dirty="0">
              <a:solidFill>
                <a:srgbClr val="002060"/>
              </a:solidFill>
              <a:latin typeface="+mj-lt"/>
              <a:cs typeface="Times New Roman" panose="02020603050405020304" pitchFamily="18" charset="0"/>
            </a:endParaRPr>
          </a:p>
          <a:p>
            <a:pPr algn="ctr" eaLnBrk="1" hangingPunct="1">
              <a:spcBef>
                <a:spcPct val="50000"/>
              </a:spcBef>
              <a:buFontTx/>
              <a:buNone/>
            </a:pPr>
            <a:endParaRPr lang="lt-LT" altLang="lt-LT" sz="1800" dirty="0">
              <a:solidFill>
                <a:srgbClr val="002060"/>
              </a:solidFill>
              <a:latin typeface="+mj-lt"/>
              <a:cs typeface="Times New Roman" panose="02020603050405020304" pitchFamily="18" charset="0"/>
            </a:endParaRPr>
          </a:p>
          <a:p>
            <a:pPr algn="ctr" eaLnBrk="1" hangingPunct="1">
              <a:spcBef>
                <a:spcPct val="50000"/>
              </a:spcBef>
              <a:buFontTx/>
              <a:buNone/>
            </a:pPr>
            <a:endParaRPr lang="lt-LT" altLang="lt-LT" sz="1800" dirty="0">
              <a:solidFill>
                <a:srgbClr val="002060"/>
              </a:solidFill>
              <a:latin typeface="+mj-lt"/>
              <a:cs typeface="Times New Roman" panose="02020603050405020304" pitchFamily="18" charset="0"/>
            </a:endParaRPr>
          </a:p>
          <a:p>
            <a:pPr algn="ctr" eaLnBrk="1" hangingPunct="1">
              <a:spcBef>
                <a:spcPct val="50000"/>
              </a:spcBef>
              <a:buFontTx/>
              <a:buNone/>
            </a:pPr>
            <a:endParaRPr lang="lt-LT" altLang="lt-LT" sz="1800" dirty="0">
              <a:solidFill>
                <a:srgbClr val="002060"/>
              </a:solidFill>
              <a:latin typeface="+mj-lt"/>
              <a:cs typeface="Times New Roman" panose="02020603050405020304" pitchFamily="18" charset="0"/>
            </a:endParaRPr>
          </a:p>
          <a:p>
            <a:pPr algn="ctr">
              <a:spcBef>
                <a:spcPct val="0"/>
              </a:spcBef>
              <a:buFontTx/>
              <a:buNone/>
            </a:pPr>
            <a:endParaRPr lang="lt-LT" altLang="lt-LT" sz="1600" b="1" dirty="0">
              <a:solidFill>
                <a:srgbClr val="002060"/>
              </a:solidFill>
              <a:latin typeface="+mj-lt"/>
              <a:cs typeface="Times New Roman" panose="02020603050405020304" pitchFamily="18" charset="0"/>
            </a:endParaRPr>
          </a:p>
          <a:p>
            <a:pPr algn="ctr">
              <a:spcBef>
                <a:spcPct val="0"/>
              </a:spcBef>
              <a:buFontTx/>
              <a:buNone/>
            </a:pPr>
            <a:endParaRPr lang="lt-LT" altLang="lt-LT" sz="1600" b="1" dirty="0">
              <a:solidFill>
                <a:srgbClr val="002060"/>
              </a:solidFill>
              <a:latin typeface="+mj-lt"/>
              <a:cs typeface="Times New Roman" panose="02020603050405020304" pitchFamily="18" charset="0"/>
            </a:endParaRPr>
          </a:p>
          <a:p>
            <a:pPr algn="ctr">
              <a:spcBef>
                <a:spcPct val="0"/>
              </a:spcBef>
              <a:buFontTx/>
              <a:buNone/>
            </a:pPr>
            <a:r>
              <a:rPr lang="lt-LT" altLang="lt-LT" sz="1600" b="1" dirty="0">
                <a:solidFill>
                  <a:srgbClr val="002060"/>
                </a:solidFill>
                <a:latin typeface="+mj-lt"/>
                <a:cs typeface="Times New Roman" panose="02020603050405020304" pitchFamily="18" charset="0"/>
              </a:rPr>
              <a:t>Loreta Mačytė,</a:t>
            </a:r>
          </a:p>
          <a:p>
            <a:pPr algn="ctr">
              <a:spcBef>
                <a:spcPct val="0"/>
              </a:spcBef>
              <a:buFontTx/>
              <a:buNone/>
            </a:pPr>
            <a:r>
              <a:rPr lang="lt-LT" altLang="lt-LT" sz="1600" b="1" dirty="0">
                <a:solidFill>
                  <a:srgbClr val="002060"/>
                </a:solidFill>
                <a:latin typeface="+mj-lt"/>
                <a:cs typeface="Times New Roman" panose="02020603050405020304" pitchFamily="18" charset="0"/>
              </a:rPr>
              <a:t>Žemės ūkio ministerija</a:t>
            </a:r>
          </a:p>
          <a:p>
            <a:pPr algn="ctr">
              <a:spcBef>
                <a:spcPct val="0"/>
              </a:spcBef>
              <a:buFontTx/>
              <a:buNone/>
            </a:pPr>
            <a:r>
              <a:rPr lang="lt-LT" altLang="lt-LT" sz="1600" b="1" dirty="0">
                <a:solidFill>
                  <a:srgbClr val="002060"/>
                </a:solidFill>
                <a:latin typeface="+mj-lt"/>
                <a:cs typeface="Times New Roman" panose="02020603050405020304" pitchFamily="18" charset="0"/>
              </a:rPr>
              <a:t>2020-10-26</a:t>
            </a:r>
          </a:p>
        </p:txBody>
      </p:sp>
      <p:pic>
        <p:nvPicPr>
          <p:cNvPr id="2" name="Paveikslėlis 1">
            <a:extLst>
              <a:ext uri="{FF2B5EF4-FFF2-40B4-BE49-F238E27FC236}">
                <a16:creationId xmlns:a16="http://schemas.microsoft.com/office/drawing/2014/main" id="{3B5F7DB7-5D9D-4028-8D78-36B4076F4134}"/>
              </a:ext>
            </a:extLst>
          </p:cNvPr>
          <p:cNvPicPr>
            <a:picLocks noChangeAspect="1"/>
          </p:cNvPicPr>
          <p:nvPr/>
        </p:nvPicPr>
        <p:blipFill rotWithShape="1">
          <a:blip r:embed="rId4"/>
          <a:srcRect l="32159"/>
          <a:stretch/>
        </p:blipFill>
        <p:spPr>
          <a:xfrm>
            <a:off x="3779912" y="3645024"/>
            <a:ext cx="1584176" cy="15533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A4852D8D-4CAB-4D77-9900-20CCA859865F}"/>
              </a:ext>
            </a:extLst>
          </p:cNvPr>
          <p:cNvSpPr>
            <a:spLocks noChangeArrowheads="1"/>
          </p:cNvSpPr>
          <p:nvPr/>
        </p:nvSpPr>
        <p:spPr bwMode="auto">
          <a:xfrm>
            <a:off x="395288" y="836613"/>
            <a:ext cx="67691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lt-LT" altLang="lt-LT" sz="2800" b="1" i="0" u="none" strike="noStrike" kern="1200" cap="none" spc="0" normalizeH="0" baseline="0" noProof="0">
                <a:ln>
                  <a:noFill/>
                </a:ln>
                <a:solidFill>
                  <a:srgbClr val="28A437"/>
                </a:solidFill>
                <a:effectLst/>
                <a:uLnTx/>
                <a:uFillTx/>
                <a:latin typeface="Verdana" panose="020B0604030504040204" pitchFamily="34" charset="0"/>
                <a:ea typeface="+mn-ea"/>
                <a:cs typeface="+mn-cs"/>
              </a:rPr>
              <a:t> </a:t>
            </a:r>
            <a:endParaRPr kumimoji="0" lang="lt-LT" altLang="lt-LT" sz="2600" b="1" i="0" u="none" strike="noStrike" kern="1200" cap="none" spc="0" normalizeH="0" baseline="0" noProof="0">
              <a:ln>
                <a:noFill/>
              </a:ln>
              <a:solidFill>
                <a:srgbClr val="28A437"/>
              </a:solidFill>
              <a:effectLst/>
              <a:uLnTx/>
              <a:uFillTx/>
              <a:latin typeface="Verdana" panose="020B0604030504040204" pitchFamily="34" charset="0"/>
              <a:ea typeface="+mn-ea"/>
              <a:cs typeface="+mn-cs"/>
            </a:endParaRPr>
          </a:p>
        </p:txBody>
      </p:sp>
      <p:graphicFrame>
        <p:nvGraphicFramePr>
          <p:cNvPr id="2" name="Table 1">
            <a:extLst>
              <a:ext uri="{FF2B5EF4-FFF2-40B4-BE49-F238E27FC236}">
                <a16:creationId xmlns:a16="http://schemas.microsoft.com/office/drawing/2014/main" id="{2F701C89-D103-4E6B-843F-EDC5A6084ABA}"/>
              </a:ext>
            </a:extLst>
          </p:cNvPr>
          <p:cNvGraphicFramePr>
            <a:graphicFrameLocks noGrp="1"/>
          </p:cNvGraphicFramePr>
          <p:nvPr/>
        </p:nvGraphicFramePr>
        <p:xfrm>
          <a:off x="1043608" y="612775"/>
          <a:ext cx="6984380" cy="5408613"/>
        </p:xfrm>
        <a:graphic>
          <a:graphicData uri="http://schemas.openxmlformats.org/drawingml/2006/table">
            <a:tbl>
              <a:tblPr/>
              <a:tblGrid>
                <a:gridCol w="6984380">
                  <a:extLst>
                    <a:ext uri="{9D8B030D-6E8A-4147-A177-3AD203B41FA5}">
                      <a16:colId xmlns:a16="http://schemas.microsoft.com/office/drawing/2014/main" val="1334356608"/>
                    </a:ext>
                  </a:extLst>
                </a:gridCol>
              </a:tblGrid>
              <a:tr h="540861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800" b="0" i="1" u="none" strike="noStrike" cap="none" normalizeH="0" baseline="0" dirty="0">
                          <a:ln>
                            <a:noFill/>
                          </a:ln>
                          <a:solidFill>
                            <a:srgbClr val="00B050"/>
                          </a:solidFill>
                          <a:effectLst/>
                          <a:latin typeface="Verdana" panose="020B0604030504040204" pitchFamily="34" charset="0"/>
                          <a:ea typeface="Verdana" panose="020B0604030504040204" pitchFamily="34" charset="0"/>
                          <a:cs typeface="Verdana" panose="020B0604030504040204" pitchFamily="34" charset="0"/>
                        </a:rPr>
                        <a:t> </a:t>
                      </a:r>
                      <a:r>
                        <a:rPr kumimoji="0" lang="lt-LT" altLang="lt-LT" sz="2400" b="1" i="0" u="none" strike="noStrike" cap="none" normalizeH="0" baseline="0" dirty="0">
                          <a:ln>
                            <a:noFill/>
                          </a:ln>
                          <a:solidFill>
                            <a:srgbClr val="00B050"/>
                          </a:solidFill>
                          <a:effectLst/>
                          <a:latin typeface="+mj-lt"/>
                          <a:ea typeface="Verdana" panose="020B0604030504040204" pitchFamily="34" charset="0"/>
                          <a:cs typeface="Verdana" panose="020B0604030504040204" pitchFamily="34" charset="0"/>
                        </a:rPr>
                        <a:t>Paraiškų teikimas</a:t>
                      </a:r>
                      <a:endParaRPr kumimoji="0" lang="lt-LT" altLang="lt-LT" sz="2000" b="1" i="0" u="none" strike="noStrike" cap="none" normalizeH="0" baseline="0" dirty="0">
                        <a:ln>
                          <a:noFill/>
                        </a:ln>
                        <a:solidFill>
                          <a:srgbClr val="00B050"/>
                        </a:solidFill>
                        <a:effectLst/>
                        <a:latin typeface="+mj-lt"/>
                        <a:ea typeface="Verdana" panose="020B0604030504040204" pitchFamily="34" charset="0"/>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lt-LT" altLang="lt-LT" sz="2000" b="1" i="0" u="none" strike="noStrike" cap="none" normalizeH="0" baseline="0" dirty="0">
                        <a:ln>
                          <a:noFill/>
                        </a:ln>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lt-LT" altLang="lt-LT" sz="2000" b="0" i="0" u="none" strike="noStrike" cap="none" normalizeH="0" baseline="0" dirty="0">
                          <a:ln>
                            <a:noFill/>
                          </a:ln>
                          <a:solidFill>
                            <a:schemeClr val="tx1"/>
                          </a:solidFill>
                          <a:effectLst/>
                          <a:latin typeface="Arial" panose="020B0604020202020204" pitchFamily="34" charset="0"/>
                          <a:ea typeface="Verdana" panose="020B0604030504040204" pitchFamily="34" charset="0"/>
                          <a:cs typeface="Verdana" panose="020B0604030504040204" pitchFamily="34" charset="0"/>
                        </a:rPr>
                        <a:t>Pareiškėjas teikia paraišką Agentūrai, užpildydamas patvirtintą paraiškos formą </a:t>
                      </a:r>
                      <a:r>
                        <a:rPr kumimoji="0" lang="lt-LT" altLang="lt-LT" sz="2000" b="0" i="1" u="none" strike="noStrike" cap="none" normalizeH="0" baseline="0" dirty="0">
                          <a:ln>
                            <a:noFill/>
                          </a:ln>
                          <a:solidFill>
                            <a:schemeClr val="tx1"/>
                          </a:solidFill>
                          <a:effectLst/>
                          <a:latin typeface="Arial" panose="020B0604020202020204" pitchFamily="34" charset="0"/>
                          <a:ea typeface="Verdana" panose="020B0604030504040204" pitchFamily="34" charset="0"/>
                          <a:cs typeface="Verdana" panose="020B0604030504040204" pitchFamily="34" charset="0"/>
                        </a:rPr>
                        <a:t>(forma pateikta kaip Taisyklių priedas).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lt-LT" altLang="lt-LT" sz="2000" b="0" i="0" u="none" strike="noStrike" cap="none" normalizeH="0" baseline="0" dirty="0">
                        <a:ln>
                          <a:noFill/>
                        </a:ln>
                        <a:solidFill>
                          <a:schemeClr val="tx1"/>
                        </a:solidFill>
                        <a:effectLst/>
                        <a:latin typeface="Arial" panose="020B060402020202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lt-LT" altLang="lt-LT" sz="2000" b="0" i="0" u="none" strike="noStrike" cap="none" normalizeH="0" baseline="0" dirty="0">
                          <a:ln>
                            <a:noFill/>
                          </a:ln>
                          <a:solidFill>
                            <a:schemeClr val="tx1"/>
                          </a:solidFill>
                          <a:effectLst/>
                          <a:latin typeface="Arial" panose="020B0604020202020204" pitchFamily="34" charset="0"/>
                          <a:ea typeface="Verdana" panose="020B0604030504040204" pitchFamily="34" charset="0"/>
                          <a:cs typeface="Verdana" panose="020B0604030504040204" pitchFamily="34" charset="0"/>
                        </a:rPr>
                        <a:t>Kartu su paraiška pareiškėjas turi pateikti:</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lt-LT" altLang="lt-LT" sz="2000" b="1" i="0" u="none" strike="noStrike" cap="none" normalizeH="0" baseline="0" dirty="0">
                          <a:ln>
                            <a:noFill/>
                          </a:ln>
                          <a:solidFill>
                            <a:schemeClr val="tx1"/>
                          </a:solidFill>
                          <a:effectLst/>
                          <a:latin typeface="Arial" panose="020B0604020202020204" pitchFamily="34" charset="0"/>
                        </a:rPr>
                        <a:t>galiojančios sutarties </a:t>
                      </a:r>
                      <a:r>
                        <a:rPr kumimoji="0" lang="lt-LT" altLang="lt-LT" sz="2000" b="0" i="0" u="none" strike="noStrike" cap="none" normalizeH="0" baseline="0" dirty="0">
                          <a:ln>
                            <a:noFill/>
                          </a:ln>
                          <a:solidFill>
                            <a:schemeClr val="tx1"/>
                          </a:solidFill>
                          <a:effectLst/>
                          <a:latin typeface="Arial" panose="020B0604020202020204" pitchFamily="34" charset="0"/>
                        </a:rPr>
                        <a:t>(-</a:t>
                      </a:r>
                      <a:r>
                        <a:rPr kumimoji="0" lang="lt-LT" altLang="lt-LT" sz="2000" b="0" i="0" u="none" strike="noStrike" cap="none" normalizeH="0" baseline="0" dirty="0" err="1">
                          <a:ln>
                            <a:noFill/>
                          </a:ln>
                          <a:solidFill>
                            <a:schemeClr val="tx1"/>
                          </a:solidFill>
                          <a:effectLst/>
                          <a:latin typeface="Arial" panose="020B0604020202020204" pitchFamily="34" charset="0"/>
                        </a:rPr>
                        <a:t>ių</a:t>
                      </a:r>
                      <a:r>
                        <a:rPr kumimoji="0" lang="lt-LT" altLang="lt-LT" sz="2000" b="0" i="0" u="none" strike="noStrike" cap="none" normalizeH="0" baseline="0" dirty="0">
                          <a:ln>
                            <a:noFill/>
                          </a:ln>
                          <a:solidFill>
                            <a:schemeClr val="tx1"/>
                          </a:solidFill>
                          <a:effectLst/>
                          <a:latin typeface="Arial" panose="020B0604020202020204" pitchFamily="34" charset="0"/>
                        </a:rPr>
                        <a:t>) su pagal kokybės sistemas pagamintų produktų </a:t>
                      </a:r>
                      <a:r>
                        <a:rPr kumimoji="0" lang="lt-LT" altLang="lt-LT" sz="2000" b="1" i="0" u="none" strike="noStrike" cap="none" normalizeH="0" baseline="0" dirty="0">
                          <a:ln>
                            <a:noFill/>
                          </a:ln>
                          <a:solidFill>
                            <a:schemeClr val="tx1"/>
                          </a:solidFill>
                          <a:effectLst/>
                          <a:latin typeface="Arial" panose="020B0604020202020204" pitchFamily="34" charset="0"/>
                        </a:rPr>
                        <a:t>tiekėju</a:t>
                      </a:r>
                      <a:r>
                        <a:rPr kumimoji="0" lang="lt-LT" altLang="lt-LT" sz="2000" b="0" i="0" u="none" strike="noStrike" cap="none" normalizeH="0" baseline="0" dirty="0">
                          <a:ln>
                            <a:noFill/>
                          </a:ln>
                          <a:solidFill>
                            <a:schemeClr val="tx1"/>
                          </a:solidFill>
                          <a:effectLst/>
                          <a:latin typeface="Arial" panose="020B0604020202020204" pitchFamily="34" charset="0"/>
                        </a:rPr>
                        <a:t> (-</a:t>
                      </a:r>
                      <a:r>
                        <a:rPr kumimoji="0" lang="lt-LT" altLang="lt-LT" sz="2000" b="0" i="0" u="none" strike="noStrike" cap="none" normalizeH="0" baseline="0" dirty="0" err="1">
                          <a:ln>
                            <a:noFill/>
                          </a:ln>
                          <a:solidFill>
                            <a:schemeClr val="tx1"/>
                          </a:solidFill>
                          <a:effectLst/>
                          <a:latin typeface="Arial" panose="020B0604020202020204" pitchFamily="34" charset="0"/>
                        </a:rPr>
                        <a:t>ais</a:t>
                      </a:r>
                      <a:r>
                        <a:rPr kumimoji="0" lang="lt-LT" altLang="lt-LT" sz="2000" b="0" i="0" u="none" strike="noStrike" cap="none" normalizeH="0" baseline="0" dirty="0">
                          <a:ln>
                            <a:noFill/>
                          </a:ln>
                          <a:solidFill>
                            <a:schemeClr val="tx1"/>
                          </a:solidFill>
                          <a:effectLst/>
                          <a:latin typeface="Arial" panose="020B0604020202020204" pitchFamily="34" charset="0"/>
                        </a:rPr>
                        <a:t>) dėl maisto produktų tiekimo kopiją (-</a:t>
                      </a:r>
                      <a:r>
                        <a:rPr kumimoji="0" lang="lt-LT" altLang="lt-LT" sz="2000" b="0" i="0" u="none" strike="noStrike" cap="none" normalizeH="0" baseline="0" dirty="0" err="1">
                          <a:ln>
                            <a:noFill/>
                          </a:ln>
                          <a:solidFill>
                            <a:schemeClr val="tx1"/>
                          </a:solidFill>
                          <a:effectLst/>
                          <a:latin typeface="Arial" panose="020B0604020202020204" pitchFamily="34" charset="0"/>
                        </a:rPr>
                        <a:t>as</a:t>
                      </a:r>
                      <a:r>
                        <a:rPr kumimoji="0" lang="lt-LT" altLang="lt-LT" sz="2000" b="0" i="0" u="none" strike="noStrike" cap="none" normalizeH="0" baseline="0" dirty="0">
                          <a:ln>
                            <a:noFill/>
                          </a:ln>
                          <a:solidFill>
                            <a:schemeClr val="tx1"/>
                          </a:solidFill>
                          <a:effectLst/>
                          <a:latin typeface="Arial" panose="020B0604020202020204" pitchFamily="34" charset="0"/>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lt-LT" altLang="lt-LT" sz="2000" b="1" i="0" u="none" strike="noStrike" cap="none" normalizeH="0" baseline="0" dirty="0">
                          <a:ln>
                            <a:noFill/>
                          </a:ln>
                          <a:solidFill>
                            <a:schemeClr val="tx1"/>
                          </a:solidFill>
                          <a:effectLst/>
                          <a:latin typeface="Arial" panose="020B0604020202020204" pitchFamily="34" charset="0"/>
                        </a:rPr>
                        <a:t>ekologiškų</a:t>
                      </a:r>
                      <a:r>
                        <a:rPr kumimoji="0" lang="lt-LT" altLang="lt-LT" sz="2000" b="0" i="0" u="none" strike="noStrike" cap="none" normalizeH="0" baseline="0" dirty="0">
                          <a:ln>
                            <a:noFill/>
                          </a:ln>
                          <a:solidFill>
                            <a:schemeClr val="tx1"/>
                          </a:solidFill>
                          <a:effectLst/>
                          <a:latin typeface="Arial" panose="020B0604020202020204" pitchFamily="34" charset="0"/>
                        </a:rPr>
                        <a:t> produktų </a:t>
                      </a:r>
                      <a:r>
                        <a:rPr kumimoji="0" lang="lt-LT" altLang="lt-LT" sz="2000" b="1" i="0" u="none" strike="noStrike" cap="none" normalizeH="0" baseline="0" dirty="0">
                          <a:ln>
                            <a:noFill/>
                          </a:ln>
                          <a:solidFill>
                            <a:schemeClr val="tx1"/>
                          </a:solidFill>
                          <a:effectLst/>
                          <a:latin typeface="Arial" panose="020B0604020202020204" pitchFamily="34" charset="0"/>
                        </a:rPr>
                        <a:t>tiekėjo</a:t>
                      </a:r>
                      <a:r>
                        <a:rPr kumimoji="0" lang="lt-LT" altLang="lt-LT" sz="2000" b="0" i="0" u="none" strike="noStrike" cap="none" normalizeH="0" baseline="0" dirty="0">
                          <a:ln>
                            <a:noFill/>
                          </a:ln>
                          <a:solidFill>
                            <a:schemeClr val="tx1"/>
                          </a:solidFill>
                          <a:effectLst/>
                          <a:latin typeface="Arial" panose="020B0604020202020204" pitchFamily="34" charset="0"/>
                        </a:rPr>
                        <a:t> (-ų) patvirtinamųjų dokumentų kopijas;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lt-LT" altLang="lt-LT" sz="2000" b="0" i="0" u="none" strike="noStrike" cap="none" normalizeH="0" baseline="0" dirty="0">
                          <a:ln>
                            <a:noFill/>
                          </a:ln>
                          <a:solidFill>
                            <a:schemeClr val="tx1"/>
                          </a:solidFill>
                          <a:effectLst/>
                          <a:latin typeface="Arial" panose="020B0604020202020204" pitchFamily="34" charset="0"/>
                        </a:rPr>
                        <a:t>planuojamų įsigyti (-ų) </a:t>
                      </a:r>
                      <a:r>
                        <a:rPr kumimoji="0" lang="lt-LT" altLang="lt-LT" sz="2000" b="1" i="0" u="none" strike="noStrike" cap="none" normalizeH="0" baseline="0" dirty="0">
                          <a:ln>
                            <a:noFill/>
                          </a:ln>
                          <a:solidFill>
                            <a:schemeClr val="tx1"/>
                          </a:solidFill>
                          <a:effectLst/>
                          <a:latin typeface="Arial" panose="020B0604020202020204" pitchFamily="34" charset="0"/>
                        </a:rPr>
                        <a:t>NKP gamintojų sąrašą</a:t>
                      </a:r>
                      <a:r>
                        <a:rPr kumimoji="0" lang="lt-LT" altLang="lt-LT" sz="20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lt-LT" altLang="lt-LT" sz="20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84716903"/>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A4852D8D-4CAB-4D77-9900-20CCA859865F}"/>
              </a:ext>
            </a:extLst>
          </p:cNvPr>
          <p:cNvSpPr>
            <a:spLocks noChangeArrowheads="1"/>
          </p:cNvSpPr>
          <p:nvPr/>
        </p:nvSpPr>
        <p:spPr bwMode="auto">
          <a:xfrm>
            <a:off x="395288" y="836613"/>
            <a:ext cx="67691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lt-LT" altLang="lt-LT" sz="2800" b="1" i="0" u="none" strike="noStrike" kern="1200" cap="none" spc="0" normalizeH="0" baseline="0" noProof="0">
                <a:ln>
                  <a:noFill/>
                </a:ln>
                <a:solidFill>
                  <a:srgbClr val="28A437"/>
                </a:solidFill>
                <a:effectLst/>
                <a:uLnTx/>
                <a:uFillTx/>
                <a:latin typeface="Verdana" panose="020B0604030504040204" pitchFamily="34" charset="0"/>
                <a:ea typeface="+mn-ea"/>
                <a:cs typeface="+mn-cs"/>
              </a:rPr>
              <a:t> </a:t>
            </a:r>
            <a:endParaRPr kumimoji="0" lang="lt-LT" altLang="lt-LT" sz="2600" b="1" i="0" u="none" strike="noStrike" kern="1200" cap="none" spc="0" normalizeH="0" baseline="0" noProof="0">
              <a:ln>
                <a:noFill/>
              </a:ln>
              <a:solidFill>
                <a:srgbClr val="28A437"/>
              </a:solidFill>
              <a:effectLst/>
              <a:uLnTx/>
              <a:uFillTx/>
              <a:latin typeface="Verdana" panose="020B0604030504040204" pitchFamily="34" charset="0"/>
              <a:ea typeface="+mn-ea"/>
              <a:cs typeface="+mn-cs"/>
            </a:endParaRPr>
          </a:p>
        </p:txBody>
      </p:sp>
      <p:graphicFrame>
        <p:nvGraphicFramePr>
          <p:cNvPr id="2" name="Table 1">
            <a:extLst>
              <a:ext uri="{FF2B5EF4-FFF2-40B4-BE49-F238E27FC236}">
                <a16:creationId xmlns:a16="http://schemas.microsoft.com/office/drawing/2014/main" id="{2F701C89-D103-4E6B-843F-EDC5A6084ABA}"/>
              </a:ext>
            </a:extLst>
          </p:cNvPr>
          <p:cNvGraphicFramePr>
            <a:graphicFrameLocks noGrp="1"/>
          </p:cNvGraphicFramePr>
          <p:nvPr/>
        </p:nvGraphicFramePr>
        <p:xfrm>
          <a:off x="1043608" y="612775"/>
          <a:ext cx="6984380" cy="5408613"/>
        </p:xfrm>
        <a:graphic>
          <a:graphicData uri="http://schemas.openxmlformats.org/drawingml/2006/table">
            <a:tbl>
              <a:tblPr/>
              <a:tblGrid>
                <a:gridCol w="6984380">
                  <a:extLst>
                    <a:ext uri="{9D8B030D-6E8A-4147-A177-3AD203B41FA5}">
                      <a16:colId xmlns:a16="http://schemas.microsoft.com/office/drawing/2014/main" val="1334356608"/>
                    </a:ext>
                  </a:extLst>
                </a:gridCol>
              </a:tblGrid>
              <a:tr h="540861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800" b="0" i="1" u="none" strike="noStrike" cap="none" normalizeH="0" baseline="0" dirty="0">
                          <a:ln>
                            <a:noFill/>
                          </a:ln>
                          <a:solidFill>
                            <a:srgbClr val="00B050"/>
                          </a:solidFill>
                          <a:effectLst/>
                          <a:latin typeface="Verdana" panose="020B0604030504040204" pitchFamily="34" charset="0"/>
                          <a:ea typeface="Verdana" panose="020B0604030504040204" pitchFamily="34" charset="0"/>
                          <a:cs typeface="Verdana" panose="020B0604030504040204" pitchFamily="34" charset="0"/>
                        </a:rPr>
                        <a:t> </a:t>
                      </a:r>
                      <a:r>
                        <a:rPr kumimoji="0" lang="lt-LT" altLang="lt-LT" sz="2400" b="1" i="0" u="none" strike="noStrike" cap="none" normalizeH="0" baseline="0" dirty="0">
                          <a:ln>
                            <a:noFill/>
                          </a:ln>
                          <a:solidFill>
                            <a:srgbClr val="00B050"/>
                          </a:solidFill>
                          <a:effectLst/>
                          <a:latin typeface="+mj-lt"/>
                          <a:ea typeface="Verdana" panose="020B0604030504040204" pitchFamily="34" charset="0"/>
                          <a:cs typeface="Verdana" panose="020B0604030504040204" pitchFamily="34" charset="0"/>
                        </a:rPr>
                        <a:t>Paraiškų teikimas</a:t>
                      </a:r>
                      <a:endParaRPr kumimoji="0" lang="lt-LT" altLang="lt-LT" sz="2000" b="1" i="0" u="none" strike="noStrike" cap="none" normalizeH="0" baseline="0" dirty="0">
                        <a:ln>
                          <a:noFill/>
                        </a:ln>
                        <a:solidFill>
                          <a:srgbClr val="00B050"/>
                        </a:solidFill>
                        <a:effectLst/>
                        <a:latin typeface="+mj-lt"/>
                        <a:ea typeface="Verdana" panose="020B0604030504040204" pitchFamily="34" charset="0"/>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lt-LT" altLang="lt-LT" sz="2000" b="1" i="0" u="none" strike="noStrike" cap="none" normalizeH="0" baseline="0" dirty="0">
                        <a:ln>
                          <a:noFill/>
                        </a:ln>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lt-LT" altLang="lt-LT"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lt-LT" altLang="lt-LT" sz="1800" b="1" i="1" u="none" strike="noStrike" cap="none" normalizeH="0" baseline="0" dirty="0">
                          <a:ln>
                            <a:noFill/>
                          </a:ln>
                          <a:solidFill>
                            <a:srgbClr val="C00000"/>
                          </a:solidFill>
                          <a:effectLst/>
                          <a:latin typeface="Arial" panose="020B0604020202020204" pitchFamily="34" charset="0"/>
                        </a:rPr>
                        <a:t>PASTABA:</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lt-LT" altLang="lt-LT" sz="1800" b="1" i="1" u="none" strike="noStrike" cap="none" normalizeH="0" baseline="0" dirty="0">
                        <a:ln>
                          <a:noFill/>
                        </a:ln>
                        <a:solidFill>
                          <a:srgbClr val="C00000"/>
                        </a:solidFill>
                        <a:effectLst/>
                        <a:latin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lt-LT" altLang="lt-LT" sz="1800" b="0" i="1" u="none" strike="noStrike" cap="none" normalizeH="0" baseline="0" dirty="0">
                          <a:ln>
                            <a:noFill/>
                          </a:ln>
                          <a:solidFill>
                            <a:srgbClr val="C00000"/>
                          </a:solidFill>
                          <a:effectLst/>
                          <a:latin typeface="Arial" panose="020B0604020202020204" pitchFamily="34" charset="0"/>
                        </a:rPr>
                        <a:t>Dokumentai gali būti pateikti ir vėliau, tačiau </a:t>
                      </a:r>
                      <a:r>
                        <a:rPr kumimoji="0" lang="lt-LT" altLang="lt-LT" sz="1800" b="1" i="1" u="none" strike="noStrike" cap="none" normalizeH="0" baseline="0" dirty="0">
                          <a:ln>
                            <a:noFill/>
                          </a:ln>
                          <a:solidFill>
                            <a:srgbClr val="C00000"/>
                          </a:solidFill>
                          <a:effectLst/>
                          <a:latin typeface="Arial" panose="020B0604020202020204" pitchFamily="34" charset="0"/>
                        </a:rPr>
                        <a:t>ne vėliau kaip per 2 mėnesius nuo Agentūros sprendimo skirti paramą priėmimo dienos.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endParaRPr kumimoji="0" lang="lt-LT" altLang="lt-LT" sz="1800" b="1" i="1" u="none" strike="noStrike" cap="none" normalizeH="0" baseline="0" dirty="0">
                        <a:ln>
                          <a:noFill/>
                        </a:ln>
                        <a:solidFill>
                          <a:srgbClr val="C00000"/>
                        </a:solidFill>
                        <a:effectLst/>
                        <a:latin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lt-LT" altLang="lt-LT" sz="1800" b="1" i="1" u="none" strike="noStrike" cap="none" normalizeH="0" baseline="0" dirty="0">
                          <a:ln>
                            <a:noFill/>
                          </a:ln>
                          <a:solidFill>
                            <a:srgbClr val="C00000"/>
                          </a:solidFill>
                          <a:effectLst/>
                          <a:latin typeface="Arial" panose="020B0604020202020204" pitchFamily="34" charset="0"/>
                        </a:rPr>
                        <a:t>Būtina pateikti </a:t>
                      </a:r>
                      <a:r>
                        <a:rPr kumimoji="0" lang="lt-LT" altLang="lt-LT" sz="1800" b="1" i="1" u="sng" strike="noStrike" cap="none" normalizeH="0" baseline="0" dirty="0">
                          <a:ln>
                            <a:noFill/>
                          </a:ln>
                          <a:solidFill>
                            <a:srgbClr val="C00000"/>
                          </a:solidFill>
                          <a:effectLst/>
                          <a:latin typeface="Arial" panose="020B0604020202020204" pitchFamily="34" charset="0"/>
                        </a:rPr>
                        <a:t>tik NKP gamintojų </a:t>
                      </a:r>
                      <a:r>
                        <a:rPr kumimoji="0" lang="lt-LT" altLang="lt-LT" sz="1800" b="1" i="1" u="none" strike="noStrike" cap="none" normalizeH="0" baseline="0" dirty="0">
                          <a:ln>
                            <a:noFill/>
                          </a:ln>
                          <a:solidFill>
                            <a:srgbClr val="C00000"/>
                          </a:solidFill>
                          <a:effectLst/>
                          <a:latin typeface="Arial" panose="020B0604020202020204" pitchFamily="34" charset="0"/>
                        </a:rPr>
                        <a:t>sąrašus, o </a:t>
                      </a:r>
                      <a:r>
                        <a:rPr kumimoji="0" lang="lt-LT" altLang="lt-LT" sz="1800" b="1" i="1" u="sng" strike="noStrike" cap="none" normalizeH="0" baseline="0" dirty="0">
                          <a:ln>
                            <a:noFill/>
                          </a:ln>
                          <a:solidFill>
                            <a:srgbClr val="C00000"/>
                          </a:solidFill>
                          <a:effectLst/>
                          <a:latin typeface="Arial" panose="020B0604020202020204" pitchFamily="34" charset="0"/>
                        </a:rPr>
                        <a:t>ekologinės gamybos </a:t>
                      </a:r>
                      <a:r>
                        <a:rPr kumimoji="0" lang="lt-LT" altLang="lt-LT" sz="1800" b="1" i="1" u="none" strike="noStrike" cap="none" normalizeH="0" baseline="0" dirty="0">
                          <a:ln>
                            <a:noFill/>
                          </a:ln>
                          <a:solidFill>
                            <a:srgbClr val="C00000"/>
                          </a:solidFill>
                          <a:effectLst/>
                          <a:latin typeface="Arial" panose="020B0604020202020204" pitchFamily="34" charset="0"/>
                        </a:rPr>
                        <a:t>subjektų atveju - pakanka </a:t>
                      </a:r>
                      <a:r>
                        <a:rPr kumimoji="0" lang="lt-LT" altLang="lt-LT" sz="1800" b="1" i="1" u="sng" strike="noStrike" cap="none" normalizeH="0" baseline="0" dirty="0">
                          <a:ln>
                            <a:noFill/>
                          </a:ln>
                          <a:solidFill>
                            <a:srgbClr val="C00000"/>
                          </a:solidFill>
                          <a:effectLst/>
                          <a:latin typeface="Arial" panose="020B0604020202020204" pitchFamily="34" charset="0"/>
                        </a:rPr>
                        <a:t>tik tiekėjų </a:t>
                      </a:r>
                      <a:r>
                        <a:rPr kumimoji="0" lang="lt-LT" altLang="lt-LT" sz="1800" b="1" i="1" u="none" strike="noStrike" cap="none" normalizeH="0" baseline="0" dirty="0">
                          <a:ln>
                            <a:noFill/>
                          </a:ln>
                          <a:solidFill>
                            <a:srgbClr val="C00000"/>
                          </a:solidFill>
                          <a:effectLst/>
                          <a:latin typeface="Arial" panose="020B0604020202020204" pitchFamily="34" charset="0"/>
                        </a:rPr>
                        <a:t>patvirtinamųjų dokumentų (nereikia gamintojų sąrašų).</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84716903"/>
                  </a:ext>
                </a:extLst>
              </a:tr>
            </a:tbl>
          </a:graphicData>
        </a:graphic>
      </p:graphicFrame>
    </p:spTree>
    <p:extLst>
      <p:ext uri="{BB962C8B-B14F-4D97-AF65-F5344CB8AC3E}">
        <p14:creationId xmlns:p14="http://schemas.microsoft.com/office/powerpoint/2010/main" val="3191330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A4852D8D-4CAB-4D77-9900-20CCA859865F}"/>
              </a:ext>
            </a:extLst>
          </p:cNvPr>
          <p:cNvSpPr>
            <a:spLocks noChangeArrowheads="1"/>
          </p:cNvSpPr>
          <p:nvPr/>
        </p:nvSpPr>
        <p:spPr bwMode="auto">
          <a:xfrm>
            <a:off x="395288" y="836613"/>
            <a:ext cx="67691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lt-LT" altLang="lt-LT" sz="2800" b="1" i="0" u="none" strike="noStrike" kern="1200" cap="none" spc="0" normalizeH="0" baseline="0" noProof="0">
                <a:ln>
                  <a:noFill/>
                </a:ln>
                <a:solidFill>
                  <a:srgbClr val="28A437"/>
                </a:solidFill>
                <a:effectLst/>
                <a:uLnTx/>
                <a:uFillTx/>
                <a:latin typeface="Verdana" panose="020B0604030504040204" pitchFamily="34" charset="0"/>
                <a:ea typeface="+mn-ea"/>
                <a:cs typeface="+mn-cs"/>
              </a:rPr>
              <a:t> </a:t>
            </a:r>
            <a:endParaRPr kumimoji="0" lang="lt-LT" altLang="lt-LT" sz="2600" b="1" i="0" u="none" strike="noStrike" kern="1200" cap="none" spc="0" normalizeH="0" baseline="0" noProof="0">
              <a:ln>
                <a:noFill/>
              </a:ln>
              <a:solidFill>
                <a:srgbClr val="28A437"/>
              </a:solidFill>
              <a:effectLst/>
              <a:uLnTx/>
              <a:uFillTx/>
              <a:latin typeface="Verdana" panose="020B0604030504040204" pitchFamily="34" charset="0"/>
              <a:ea typeface="+mn-ea"/>
              <a:cs typeface="+mn-cs"/>
            </a:endParaRPr>
          </a:p>
        </p:txBody>
      </p:sp>
      <p:graphicFrame>
        <p:nvGraphicFramePr>
          <p:cNvPr id="2" name="Table 1">
            <a:extLst>
              <a:ext uri="{FF2B5EF4-FFF2-40B4-BE49-F238E27FC236}">
                <a16:creationId xmlns:a16="http://schemas.microsoft.com/office/drawing/2014/main" id="{2F701C89-D103-4E6B-843F-EDC5A6084ABA}"/>
              </a:ext>
            </a:extLst>
          </p:cNvPr>
          <p:cNvGraphicFramePr>
            <a:graphicFrameLocks noGrp="1"/>
          </p:cNvGraphicFramePr>
          <p:nvPr/>
        </p:nvGraphicFramePr>
        <p:xfrm>
          <a:off x="1079500" y="548680"/>
          <a:ext cx="6985000" cy="5408613"/>
        </p:xfrm>
        <a:graphic>
          <a:graphicData uri="http://schemas.openxmlformats.org/drawingml/2006/table">
            <a:tbl>
              <a:tblPr/>
              <a:tblGrid>
                <a:gridCol w="6985000">
                  <a:extLst>
                    <a:ext uri="{9D8B030D-6E8A-4147-A177-3AD203B41FA5}">
                      <a16:colId xmlns:a16="http://schemas.microsoft.com/office/drawing/2014/main" val="1334356608"/>
                    </a:ext>
                  </a:extLst>
                </a:gridCol>
              </a:tblGrid>
              <a:tr h="540861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800" b="0" i="1" u="none" strike="noStrike" cap="none" normalizeH="0" baseline="0" dirty="0">
                          <a:ln>
                            <a:noFill/>
                          </a:ln>
                          <a:solidFill>
                            <a:srgbClr val="00B050"/>
                          </a:solidFill>
                          <a:effectLst/>
                          <a:latin typeface="Verdana" panose="020B0604030504040204" pitchFamily="34" charset="0"/>
                          <a:ea typeface="Verdana" panose="020B0604030504040204" pitchFamily="34" charset="0"/>
                          <a:cs typeface="Verdana" panose="020B0604030504040204" pitchFamily="34" charset="0"/>
                        </a:rPr>
                        <a:t> </a:t>
                      </a:r>
                      <a:r>
                        <a:rPr kumimoji="0" lang="lt-LT" altLang="lt-LT" sz="2400" b="1" i="0" u="none" strike="noStrike" cap="none" normalizeH="0" baseline="0" dirty="0">
                          <a:ln>
                            <a:noFill/>
                          </a:ln>
                          <a:solidFill>
                            <a:srgbClr val="00B050"/>
                          </a:solidFill>
                          <a:effectLst/>
                          <a:latin typeface="+mj-lt"/>
                          <a:ea typeface="Verdana" panose="020B0604030504040204" pitchFamily="34" charset="0"/>
                          <a:cs typeface="Verdana" panose="020B0604030504040204" pitchFamily="34" charset="0"/>
                        </a:rPr>
                        <a:t>Paraiškų vertinimas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lt-LT" altLang="lt-LT" sz="1400" b="1" i="1"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800" b="0" i="0" u="none" strike="noStrike" cap="none" normalizeH="0" baseline="0" dirty="0">
                          <a:ln>
                            <a:noFill/>
                          </a:ln>
                          <a:solidFill>
                            <a:schemeClr val="tx1"/>
                          </a:solidFill>
                          <a:effectLst/>
                          <a:latin typeface="Arial" panose="020B0604020202020204" pitchFamily="34" charset="0"/>
                        </a:rPr>
                        <a:t>Paraiškos įvertinamos </a:t>
                      </a:r>
                      <a:r>
                        <a:rPr kumimoji="0" lang="lt-LT" altLang="lt-LT" sz="1800" b="1" i="0" u="none" strike="noStrike" cap="none" normalizeH="0" baseline="0" dirty="0">
                          <a:ln>
                            <a:noFill/>
                          </a:ln>
                          <a:solidFill>
                            <a:schemeClr val="tx1"/>
                          </a:solidFill>
                          <a:effectLst/>
                          <a:latin typeface="Arial" panose="020B0604020202020204" pitchFamily="34" charset="0"/>
                        </a:rPr>
                        <a:t>ne vėliau kaip per 25 darbo dienas </a:t>
                      </a:r>
                      <a:r>
                        <a:rPr kumimoji="0" lang="lt-LT" altLang="lt-LT" sz="1800" b="0" i="0" u="none" strike="noStrike" cap="none" normalizeH="0" baseline="0" dirty="0">
                          <a:ln>
                            <a:noFill/>
                          </a:ln>
                          <a:solidFill>
                            <a:schemeClr val="tx1"/>
                          </a:solidFill>
                          <a:effectLst/>
                          <a:latin typeface="Arial" panose="020B0604020202020204" pitchFamily="34" charset="0"/>
                        </a:rPr>
                        <a:t>nuo kvietimo teikti paraiškas termino pabaigos.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lt-LT" altLang="lt-L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800" b="1" i="0" u="none" strike="noStrike" cap="none" normalizeH="0" baseline="0" dirty="0">
                          <a:ln>
                            <a:noFill/>
                          </a:ln>
                          <a:solidFill>
                            <a:schemeClr val="tx1"/>
                          </a:solidFill>
                          <a:effectLst/>
                          <a:latin typeface="Arial" panose="020B0604020202020204" pitchFamily="34" charset="0"/>
                        </a:rPr>
                        <a:t>Apskaičiuojama maksimali mokėtina paramos suma </a:t>
                      </a:r>
                      <a:r>
                        <a:rPr kumimoji="0" lang="lt-LT" altLang="lt-LT" sz="1800" b="0" i="0" u="none" strike="noStrike" cap="none" normalizeH="0" baseline="0" dirty="0">
                          <a:ln>
                            <a:noFill/>
                          </a:ln>
                          <a:solidFill>
                            <a:schemeClr val="tx1"/>
                          </a:solidFill>
                          <a:effectLst/>
                          <a:latin typeface="Arial" panose="020B0604020202020204" pitchFamily="34" charset="0"/>
                        </a:rPr>
                        <a:t>pareiškėjui </a:t>
                      </a:r>
                      <a:r>
                        <a:rPr kumimoji="0" lang="lt-LT" altLang="lt-LT" sz="1800" b="1" i="0" u="none" strike="noStrike" cap="none" normalizeH="0" baseline="0" dirty="0">
                          <a:ln>
                            <a:noFill/>
                          </a:ln>
                          <a:solidFill>
                            <a:schemeClr val="tx1"/>
                          </a:solidFill>
                          <a:effectLst/>
                          <a:latin typeface="Arial" panose="020B0604020202020204" pitchFamily="34" charset="0"/>
                        </a:rPr>
                        <a:t>per visą paramos teikimo laikotarpį </a:t>
                      </a:r>
                      <a:r>
                        <a:rPr kumimoji="0" lang="lt-LT" altLang="lt-LT" sz="1800" b="0" i="1" u="none" strike="noStrike" cap="none" normalizeH="0" baseline="0" dirty="0">
                          <a:ln>
                            <a:noFill/>
                          </a:ln>
                          <a:solidFill>
                            <a:schemeClr val="tx1"/>
                          </a:solidFill>
                          <a:effectLst/>
                          <a:latin typeface="Arial" panose="020B0604020202020204" pitchFamily="34" charset="0"/>
                        </a:rPr>
                        <a:t>(maksimali mokėtina paramos suma apskaičiuojama paraiškoje nurodytą vaikų skaičių padauginant iš vienam vaikui skiriamo maksimalaus paramos dydžio per mėnesį ir mėnesių, kuriems skiriama parama, skaičiaus).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lt-LT" altLang="lt-L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800" b="0" i="0" u="none" strike="noStrike" cap="none" normalizeH="0" baseline="0" dirty="0">
                          <a:ln>
                            <a:noFill/>
                          </a:ln>
                          <a:solidFill>
                            <a:schemeClr val="tx1"/>
                          </a:solidFill>
                          <a:effectLst/>
                          <a:latin typeface="Arial" panose="020B0604020202020204" pitchFamily="34" charset="0"/>
                        </a:rPr>
                        <a:t>Išsiunčiamas sprendimas skirti paramą.</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lt-LT" altLang="lt-L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800" b="1" i="0" u="none" strike="noStrike" cap="none" normalizeH="0" baseline="0" dirty="0">
                          <a:ln>
                            <a:noFill/>
                          </a:ln>
                          <a:solidFill>
                            <a:schemeClr val="tx1"/>
                          </a:solidFill>
                          <a:effectLst/>
                          <a:latin typeface="Arial" panose="020B0604020202020204" pitchFamily="34" charset="0"/>
                        </a:rPr>
                        <a:t>30 proc. avansas išmokamas</a:t>
                      </a:r>
                      <a:r>
                        <a:rPr kumimoji="0" lang="lt-LT" altLang="lt-LT" sz="1800" b="0" i="0" u="none" strike="noStrike" cap="none" normalizeH="0" baseline="0" dirty="0">
                          <a:ln>
                            <a:noFill/>
                          </a:ln>
                          <a:solidFill>
                            <a:schemeClr val="tx1"/>
                          </a:solidFill>
                          <a:effectLst/>
                          <a:latin typeface="Arial" panose="020B0604020202020204" pitchFamily="34" charset="0"/>
                        </a:rPr>
                        <a:t>, </a:t>
                      </a:r>
                      <a:r>
                        <a:rPr kumimoji="0" lang="lt-LT" altLang="lt-LT" sz="1800" b="0" i="0" u="sng" strike="noStrike" cap="none" normalizeH="0" baseline="0" dirty="0">
                          <a:ln>
                            <a:noFill/>
                          </a:ln>
                          <a:solidFill>
                            <a:schemeClr val="tx1"/>
                          </a:solidFill>
                          <a:effectLst/>
                          <a:latin typeface="Arial" panose="020B0604020202020204" pitchFamily="34" charset="0"/>
                        </a:rPr>
                        <a:t>tik gavus ir įvertinus </a:t>
                      </a:r>
                      <a:r>
                        <a:rPr kumimoji="0" lang="lt-LT" altLang="lt-LT" sz="1800" b="0" i="0" u="none" strike="noStrike" cap="none" normalizeH="0" baseline="0" dirty="0">
                          <a:ln>
                            <a:noFill/>
                          </a:ln>
                          <a:solidFill>
                            <a:schemeClr val="tx1"/>
                          </a:solidFill>
                          <a:effectLst/>
                          <a:latin typeface="Arial" panose="020B0604020202020204" pitchFamily="34" charset="0"/>
                        </a:rPr>
                        <a:t>pateiktas sutarčių kopijas, ekologiškų produktų tiekėjo (-ų) patvirtinamųjų dokumentų kopijas ir planuojamų įsigyti (-ų) NKP gamintojų sąrašą</a:t>
                      </a:r>
                      <a:r>
                        <a:rPr kumimoji="0" lang="lt-LT" altLang="lt-LT" sz="1800" b="0" i="0" u="none" strike="noStrike" cap="none" normalizeH="0" baseline="0" dirty="0">
                          <a:ln>
                            <a:noFill/>
                          </a:ln>
                          <a:solidFill>
                            <a:srgbClr val="28A437"/>
                          </a:solidFill>
                          <a:effectLst/>
                          <a:latin typeface="Arial" panose="020B0604020202020204" pitchFamily="34" charset="0"/>
                        </a:rPr>
                        <a:t>.</a:t>
                      </a:r>
                      <a:endParaRPr kumimoji="0" lang="lt-LT" altLang="lt-LT"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84716903"/>
                  </a:ext>
                </a:extLst>
              </a:tr>
            </a:tbl>
          </a:graphicData>
        </a:graphic>
      </p:graphicFrame>
    </p:spTree>
    <p:extLst>
      <p:ext uri="{BB962C8B-B14F-4D97-AF65-F5344CB8AC3E}">
        <p14:creationId xmlns:p14="http://schemas.microsoft.com/office/powerpoint/2010/main" val="1862131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19CF12B7-70B9-454D-AF02-EE7D83892E9E}"/>
              </a:ext>
            </a:extLst>
          </p:cNvPr>
          <p:cNvSpPr>
            <a:spLocks noChangeArrowheads="1"/>
          </p:cNvSpPr>
          <p:nvPr/>
        </p:nvSpPr>
        <p:spPr bwMode="auto">
          <a:xfrm>
            <a:off x="395288" y="836613"/>
            <a:ext cx="67691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lt-LT" altLang="lt-LT" sz="2800" b="1" i="0" u="none" strike="noStrike" kern="1200" cap="none" spc="0" normalizeH="0" baseline="0" noProof="0">
                <a:ln>
                  <a:noFill/>
                </a:ln>
                <a:solidFill>
                  <a:srgbClr val="28A437"/>
                </a:solidFill>
                <a:effectLst/>
                <a:uLnTx/>
                <a:uFillTx/>
                <a:latin typeface="Verdana" panose="020B0604030504040204" pitchFamily="34" charset="0"/>
                <a:ea typeface="+mn-ea"/>
                <a:cs typeface="+mn-cs"/>
              </a:rPr>
              <a:t> </a:t>
            </a:r>
            <a:endParaRPr kumimoji="0" lang="lt-LT" altLang="lt-LT" sz="2600" b="1" i="0" u="none" strike="noStrike" kern="1200" cap="none" spc="0" normalizeH="0" baseline="0" noProof="0">
              <a:ln>
                <a:noFill/>
              </a:ln>
              <a:solidFill>
                <a:srgbClr val="28A437"/>
              </a:solidFill>
              <a:effectLst/>
              <a:uLnTx/>
              <a:uFillTx/>
              <a:latin typeface="Verdana" panose="020B0604030504040204" pitchFamily="34" charset="0"/>
              <a:ea typeface="+mn-ea"/>
              <a:cs typeface="+mn-cs"/>
            </a:endParaRPr>
          </a:p>
        </p:txBody>
      </p:sp>
      <p:graphicFrame>
        <p:nvGraphicFramePr>
          <p:cNvPr id="2" name="Table 1">
            <a:extLst>
              <a:ext uri="{FF2B5EF4-FFF2-40B4-BE49-F238E27FC236}">
                <a16:creationId xmlns:a16="http://schemas.microsoft.com/office/drawing/2014/main" id="{A38B91AA-B064-4786-8F77-EFB9682987DE}"/>
              </a:ext>
            </a:extLst>
          </p:cNvPr>
          <p:cNvGraphicFramePr>
            <a:graphicFrameLocks noGrp="1"/>
          </p:cNvGraphicFramePr>
          <p:nvPr/>
        </p:nvGraphicFramePr>
        <p:xfrm>
          <a:off x="1331640" y="836613"/>
          <a:ext cx="7056784" cy="4541520"/>
        </p:xfrm>
        <a:graphic>
          <a:graphicData uri="http://schemas.openxmlformats.org/drawingml/2006/table">
            <a:tbl>
              <a:tblPr/>
              <a:tblGrid>
                <a:gridCol w="7056784">
                  <a:extLst>
                    <a:ext uri="{9D8B030D-6E8A-4147-A177-3AD203B41FA5}">
                      <a16:colId xmlns:a16="http://schemas.microsoft.com/office/drawing/2014/main" val="1192373012"/>
                    </a:ext>
                  </a:extLst>
                </a:gridCol>
              </a:tblGrid>
              <a:tr h="43211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2000" b="1" i="0" u="none" strike="noStrike" cap="none" normalizeH="0" baseline="0" dirty="0">
                          <a:ln>
                            <a:noFill/>
                          </a:ln>
                          <a:solidFill>
                            <a:srgbClr val="00B050"/>
                          </a:solidFill>
                          <a:effectLst/>
                          <a:latin typeface="Verdana" panose="020B0604030504040204" pitchFamily="34" charset="0"/>
                          <a:ea typeface="Verdana" panose="020B0604030504040204" pitchFamily="34" charset="0"/>
                          <a:cs typeface="Verdana" panose="020B0604030504040204" pitchFamily="34" charset="0"/>
                        </a:rPr>
                        <a:t> </a:t>
                      </a:r>
                      <a:r>
                        <a:rPr kumimoji="0" lang="lt-LT" altLang="lt-LT" sz="2400" b="1" i="0" u="none" strike="noStrike" cap="none" normalizeH="0" baseline="0" dirty="0">
                          <a:ln>
                            <a:noFill/>
                          </a:ln>
                          <a:solidFill>
                            <a:srgbClr val="00B050"/>
                          </a:solidFill>
                          <a:effectLst/>
                          <a:latin typeface="+mj-lt"/>
                          <a:ea typeface="Verdana" panose="020B0604030504040204" pitchFamily="34" charset="0"/>
                          <a:cs typeface="Verdana" panose="020B0604030504040204" pitchFamily="34" charset="0"/>
                        </a:rPr>
                        <a:t>Pildant paraišką svarbu:</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lt-LT" altLang="lt-LT" sz="2000" b="0" i="1" u="none" strike="noStrike" cap="none" normalizeH="0" baseline="0" dirty="0">
                        <a:ln>
                          <a:noFill/>
                        </a:ln>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lt-LT" altLang="lt-L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Pasiskaičiuoti, susiplanuoti vaikų maitinimui per visą paramos laikotarpį</a:t>
                      </a:r>
                      <a:r>
                        <a:rPr kumimoji="0" lang="lt-LT" altLang="lt-L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r>
                        <a:rPr kumimoji="0" lang="lt-LT" altLang="lt-L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įsigyti  </a:t>
                      </a:r>
                      <a:r>
                        <a:rPr kumimoji="0" lang="lt-LT" altLang="lt-LT" sz="2000" b="1" i="0" u="none" strike="noStrike" cap="none" normalizeH="0" baseline="0" dirty="0">
                          <a:ln>
                            <a:noFill/>
                          </a:ln>
                          <a:solidFill>
                            <a:schemeClr val="tx1"/>
                          </a:solidFill>
                          <a:effectLst/>
                          <a:latin typeface="Arial" panose="020B0604020202020204" pitchFamily="34" charset="0"/>
                        </a:rPr>
                        <a:t>pasirinktinai:</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lt-LT" altLang="lt-LT" sz="2000" b="0" i="0" u="none" strike="noStrike" cap="none" normalizeH="0" baseline="0" dirty="0">
                          <a:ln>
                            <a:noFill/>
                          </a:ln>
                          <a:solidFill>
                            <a:schemeClr val="tx1"/>
                          </a:solidFill>
                          <a:effectLst/>
                          <a:latin typeface="Arial" panose="020B0604020202020204" pitchFamily="34" charset="0"/>
                        </a:rPr>
                        <a:t>ne mažiau kaip </a:t>
                      </a:r>
                      <a:r>
                        <a:rPr kumimoji="0" lang="lt-LT" altLang="lt-LT" sz="2000" b="1" i="0" u="none" strike="noStrike" cap="none" normalizeH="0" baseline="0" dirty="0">
                          <a:ln>
                            <a:noFill/>
                          </a:ln>
                          <a:solidFill>
                            <a:schemeClr val="tx1"/>
                          </a:solidFill>
                          <a:effectLst/>
                          <a:latin typeface="Arial" panose="020B0604020202020204" pitchFamily="34" charset="0"/>
                        </a:rPr>
                        <a:t>60 proc. </a:t>
                      </a:r>
                      <a:r>
                        <a:rPr kumimoji="0" lang="lt-LT" altLang="lt-LT" sz="2000" b="0" i="0" u="none" strike="noStrike" cap="none" normalizeH="0" baseline="0" dirty="0">
                          <a:ln>
                            <a:noFill/>
                          </a:ln>
                          <a:solidFill>
                            <a:schemeClr val="tx1"/>
                          </a:solidFill>
                          <a:effectLst/>
                          <a:latin typeface="Arial" panose="020B0604020202020204" pitchFamily="34" charset="0"/>
                        </a:rPr>
                        <a:t>(</a:t>
                      </a:r>
                      <a:r>
                        <a:rPr kumimoji="0" lang="lt-LT" altLang="lt-LT" sz="2000" b="0" i="1" u="none" strike="noStrike" cap="none" normalizeH="0" baseline="0" dirty="0">
                          <a:ln>
                            <a:noFill/>
                          </a:ln>
                          <a:solidFill>
                            <a:schemeClr val="tx1"/>
                          </a:solidFill>
                          <a:effectLst/>
                          <a:latin typeface="Arial" panose="020B0604020202020204" pitchFamily="34" charset="0"/>
                        </a:rPr>
                        <a:t>jei paraiškoje nurodo didesnį procentą, turi užtikrinti, kad ne mažiau kaip paraiškoje nurodytas procentas</a:t>
                      </a:r>
                      <a:r>
                        <a:rPr kumimoji="0" lang="lt-LT" altLang="lt-LT" sz="2000" b="0" i="0" u="none" strike="noStrike" cap="none" normalizeH="0" baseline="0" dirty="0">
                          <a:ln>
                            <a:noFill/>
                          </a:ln>
                          <a:solidFill>
                            <a:schemeClr val="tx1"/>
                          </a:solidFill>
                          <a:effectLst/>
                          <a:latin typeface="Arial" panose="020B0604020202020204" pitchFamily="34" charset="0"/>
                        </a:rPr>
                        <a:t>) </a:t>
                      </a:r>
                      <a:r>
                        <a:rPr kumimoji="0" lang="lt-LT" altLang="lt-LT" sz="2000" b="0" i="1" u="none" strike="noStrike" cap="none" normalizeH="0" baseline="0" dirty="0">
                          <a:ln>
                            <a:noFill/>
                          </a:ln>
                          <a:solidFill>
                            <a:schemeClr val="tx1"/>
                          </a:solidFill>
                          <a:effectLst/>
                          <a:latin typeface="Arial" panose="020B0604020202020204" pitchFamily="34" charset="0"/>
                        </a:rPr>
                        <a:t>arba</a:t>
                      </a:r>
                      <a:r>
                        <a:rPr kumimoji="0" lang="lt-LT" altLang="lt-LT" sz="2000" b="1"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lt-LT" altLang="lt-LT" sz="2000" b="1" i="0" u="none" strike="noStrike" cap="none" normalizeH="0" baseline="0" dirty="0">
                          <a:ln>
                            <a:noFill/>
                          </a:ln>
                          <a:solidFill>
                            <a:schemeClr val="tx1"/>
                          </a:solidFill>
                          <a:effectLst/>
                          <a:latin typeface="Arial" panose="020B0604020202020204" pitchFamily="34" charset="0"/>
                        </a:rPr>
                        <a:t>ne mažiau kaip 50 proc. </a:t>
                      </a:r>
                      <a:r>
                        <a:rPr kumimoji="0" lang="lt-LT" altLang="lt-LT" sz="2000" b="0" i="0" u="none" strike="noStrike" cap="none" normalizeH="0" baseline="0" dirty="0">
                          <a:ln>
                            <a:noFill/>
                          </a:ln>
                          <a:solidFill>
                            <a:schemeClr val="tx1"/>
                          </a:solidFill>
                          <a:effectLst/>
                          <a:latin typeface="Arial" panose="020B0604020202020204" pitchFamily="34" charset="0"/>
                        </a:rPr>
                        <a:t>pagal kokybės sistemas pagamintų produktų viso vaikų maitinimui skirto maisto kiekio.</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lt-LT" altLang="lt-LT" sz="1400" b="0" i="0" u="none" strike="noStrike" cap="none" normalizeH="0" baseline="0" dirty="0">
                        <a:ln>
                          <a:noFill/>
                        </a:ln>
                        <a:solidFill>
                          <a:srgbClr val="28A437"/>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Nepamiršti planuojamus pirkti </a:t>
                      </a:r>
                      <a:r>
                        <a:rPr kumimoji="0" lang="lt-LT" altLang="lt-LT"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produktus nurodyti kilogramais</a:t>
                      </a: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lt-LT" altLang="lt-LT" sz="1400" b="0" i="0" u="none" strike="noStrike" cap="none" normalizeH="0" baseline="0" dirty="0">
                        <a:ln>
                          <a:noFill/>
                        </a:ln>
                        <a:solidFill>
                          <a:srgbClr val="28A437"/>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675885802"/>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19CF12B7-70B9-454D-AF02-EE7D83892E9E}"/>
              </a:ext>
            </a:extLst>
          </p:cNvPr>
          <p:cNvSpPr>
            <a:spLocks noChangeArrowheads="1"/>
          </p:cNvSpPr>
          <p:nvPr/>
        </p:nvSpPr>
        <p:spPr bwMode="auto">
          <a:xfrm>
            <a:off x="395288" y="836613"/>
            <a:ext cx="67691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lt-LT" altLang="lt-LT" sz="2800" b="1" i="0" u="none" strike="noStrike" kern="1200" cap="none" spc="0" normalizeH="0" baseline="0" noProof="0">
                <a:ln>
                  <a:noFill/>
                </a:ln>
                <a:solidFill>
                  <a:srgbClr val="28A437"/>
                </a:solidFill>
                <a:effectLst/>
                <a:uLnTx/>
                <a:uFillTx/>
                <a:latin typeface="Verdana" panose="020B0604030504040204" pitchFamily="34" charset="0"/>
                <a:ea typeface="+mn-ea"/>
                <a:cs typeface="+mn-cs"/>
              </a:rPr>
              <a:t> </a:t>
            </a:r>
            <a:endParaRPr kumimoji="0" lang="lt-LT" altLang="lt-LT" sz="2600" b="1" i="0" u="none" strike="noStrike" kern="1200" cap="none" spc="0" normalizeH="0" baseline="0" noProof="0">
              <a:ln>
                <a:noFill/>
              </a:ln>
              <a:solidFill>
                <a:srgbClr val="28A437"/>
              </a:solidFill>
              <a:effectLst/>
              <a:uLnTx/>
              <a:uFillTx/>
              <a:latin typeface="Verdana" panose="020B0604030504040204" pitchFamily="34" charset="0"/>
              <a:ea typeface="+mn-ea"/>
              <a:cs typeface="+mn-cs"/>
            </a:endParaRPr>
          </a:p>
        </p:txBody>
      </p:sp>
      <p:graphicFrame>
        <p:nvGraphicFramePr>
          <p:cNvPr id="2" name="Table 1">
            <a:extLst>
              <a:ext uri="{FF2B5EF4-FFF2-40B4-BE49-F238E27FC236}">
                <a16:creationId xmlns:a16="http://schemas.microsoft.com/office/drawing/2014/main" id="{A38B91AA-B064-4786-8F77-EFB9682987DE}"/>
              </a:ext>
            </a:extLst>
          </p:cNvPr>
          <p:cNvGraphicFramePr>
            <a:graphicFrameLocks noGrp="1"/>
          </p:cNvGraphicFramePr>
          <p:nvPr/>
        </p:nvGraphicFramePr>
        <p:xfrm>
          <a:off x="1201738" y="836613"/>
          <a:ext cx="6754812" cy="4321175"/>
        </p:xfrm>
        <a:graphic>
          <a:graphicData uri="http://schemas.openxmlformats.org/drawingml/2006/table">
            <a:tbl>
              <a:tblPr/>
              <a:tblGrid>
                <a:gridCol w="6754812">
                  <a:extLst>
                    <a:ext uri="{9D8B030D-6E8A-4147-A177-3AD203B41FA5}">
                      <a16:colId xmlns:a16="http://schemas.microsoft.com/office/drawing/2014/main" val="1192373012"/>
                    </a:ext>
                  </a:extLst>
                </a:gridCol>
              </a:tblGrid>
              <a:tr h="43211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2000" b="1" i="0" u="none" strike="noStrike" cap="none" normalizeH="0" baseline="0" dirty="0">
                          <a:ln>
                            <a:noFill/>
                          </a:ln>
                          <a:solidFill>
                            <a:srgbClr val="00B050"/>
                          </a:solidFill>
                          <a:effectLst/>
                          <a:latin typeface="Verdana" panose="020B0604030504040204" pitchFamily="34" charset="0"/>
                          <a:ea typeface="Verdana" panose="020B0604030504040204" pitchFamily="34" charset="0"/>
                          <a:cs typeface="Verdana" panose="020B0604030504040204" pitchFamily="34" charset="0"/>
                        </a:rPr>
                        <a:t> </a:t>
                      </a:r>
                      <a:r>
                        <a:rPr kumimoji="0" lang="lt-LT" altLang="lt-LT" sz="2400" b="1" i="0" u="none" strike="noStrike" cap="none" normalizeH="0" baseline="0" dirty="0">
                          <a:ln>
                            <a:noFill/>
                          </a:ln>
                          <a:solidFill>
                            <a:srgbClr val="00B050"/>
                          </a:solidFill>
                          <a:effectLst/>
                          <a:latin typeface="+mj-lt"/>
                          <a:ea typeface="Verdana" panose="020B0604030504040204" pitchFamily="34" charset="0"/>
                          <a:cs typeface="Verdana" panose="020B0604030504040204" pitchFamily="34" charset="0"/>
                        </a:rPr>
                        <a:t>Pildant paraišką svarbu:</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lt-LT" altLang="lt-L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lt-LT" altLang="lt-LT" sz="2000" b="0" i="0" u="none" strike="noStrike" cap="none" normalizeH="0" baseline="0" dirty="0">
                          <a:ln>
                            <a:noFill/>
                          </a:ln>
                          <a:solidFill>
                            <a:schemeClr val="tx1"/>
                          </a:solidFill>
                          <a:effectLst/>
                          <a:latin typeface="Arial" panose="020B0604020202020204" pitchFamily="34" charset="0"/>
                        </a:rPr>
                        <a:t>Pasiskaičiuoti, susiplanuoti, kad </a:t>
                      </a:r>
                      <a:r>
                        <a:rPr kumimoji="0" lang="lt-LT" altLang="lt-LT" sz="2000" b="1" i="0" u="none" strike="noStrike" cap="none" normalizeH="0" baseline="0" dirty="0">
                          <a:ln>
                            <a:noFill/>
                          </a:ln>
                          <a:solidFill>
                            <a:schemeClr val="tx1"/>
                          </a:solidFill>
                          <a:effectLst/>
                          <a:latin typeface="Arial" panose="020B0604020202020204" pitchFamily="34" charset="0"/>
                        </a:rPr>
                        <a:t>kiekvienoje iš 10-ies produktų grupių, išskyrus kitų maisto produktų grupę, </a:t>
                      </a:r>
                      <a:r>
                        <a:rPr kumimoji="0" lang="lt-LT" altLang="lt-LT" sz="2000" b="0" i="0" u="none" strike="noStrike" cap="none" normalizeH="0" baseline="0" dirty="0">
                          <a:ln>
                            <a:noFill/>
                          </a:ln>
                          <a:solidFill>
                            <a:schemeClr val="tx1"/>
                          </a:solidFill>
                          <a:effectLst/>
                          <a:latin typeface="Arial" panose="020B0604020202020204" pitchFamily="34" charset="0"/>
                        </a:rPr>
                        <a:t>per visą paramos laikotarpį pagal kokybės sistemas pagaminti produktai turi sudaryti ne mažiau kaip </a:t>
                      </a:r>
                      <a:r>
                        <a:rPr kumimoji="0" lang="lt-LT" altLang="lt-LT" sz="2000" b="1" i="0" u="none" strike="noStrike" cap="none" normalizeH="0" baseline="0" dirty="0">
                          <a:ln>
                            <a:noFill/>
                          </a:ln>
                          <a:solidFill>
                            <a:schemeClr val="tx1"/>
                          </a:solidFill>
                          <a:effectLst/>
                          <a:latin typeface="Arial" panose="020B0604020202020204" pitchFamily="34" charset="0"/>
                        </a:rPr>
                        <a:t>15</a:t>
                      </a:r>
                      <a:r>
                        <a:rPr kumimoji="0" lang="lt-LT" altLang="lt-LT" sz="2000" b="0" i="0" u="none" strike="noStrike" cap="none" normalizeH="0" baseline="0" dirty="0">
                          <a:ln>
                            <a:noFill/>
                          </a:ln>
                          <a:solidFill>
                            <a:schemeClr val="tx1"/>
                          </a:solidFill>
                          <a:effectLst/>
                          <a:latin typeface="Arial" panose="020B0604020202020204" pitchFamily="34" charset="0"/>
                        </a:rPr>
                        <a:t> proc.</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lt-LT" altLang="lt-LT"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lt-LT" altLang="lt-LT" sz="2000" b="0" i="0" u="none" strike="noStrike" cap="none" normalizeH="0" baseline="0" dirty="0">
                          <a:ln>
                            <a:noFill/>
                          </a:ln>
                          <a:solidFill>
                            <a:schemeClr val="tx1"/>
                          </a:solidFill>
                          <a:effectLst/>
                          <a:latin typeface="Arial" panose="020B0604020202020204" pitchFamily="34" charset="0"/>
                        </a:rPr>
                        <a:t>Paramos galima prašyti </a:t>
                      </a:r>
                      <a:r>
                        <a:rPr kumimoji="0" lang="lt-LT" altLang="lt-LT" sz="2000" b="1" i="0" u="none" strike="noStrike" cap="none" normalizeH="0" baseline="0" dirty="0">
                          <a:ln>
                            <a:noFill/>
                          </a:ln>
                          <a:solidFill>
                            <a:schemeClr val="tx1"/>
                          </a:solidFill>
                          <a:effectLst/>
                          <a:latin typeface="Arial" panose="020B0604020202020204" pitchFamily="34" charset="0"/>
                        </a:rPr>
                        <a:t>už ne trumpesnį nei 3 mėn. </a:t>
                      </a:r>
                      <a:r>
                        <a:rPr kumimoji="0" lang="lt-LT" altLang="lt-LT" sz="2000" b="0" i="0" u="none" strike="noStrike" cap="none" normalizeH="0" baseline="0" dirty="0">
                          <a:ln>
                            <a:noFill/>
                          </a:ln>
                          <a:solidFill>
                            <a:schemeClr val="tx1"/>
                          </a:solidFill>
                          <a:effectLst/>
                          <a:latin typeface="Arial" panose="020B0604020202020204" pitchFamily="34" charset="0"/>
                        </a:rPr>
                        <a:t>laikotarpį.</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lt-LT" altLang="lt-LT" sz="1400" b="0" i="0" u="none" strike="noStrike" cap="none" normalizeH="0" baseline="0" dirty="0">
                        <a:ln>
                          <a:noFill/>
                        </a:ln>
                        <a:solidFill>
                          <a:srgbClr val="28A437"/>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675885802"/>
                  </a:ext>
                </a:extLst>
              </a:tr>
            </a:tbl>
          </a:graphicData>
        </a:graphic>
      </p:graphicFrame>
      <p:pic>
        <p:nvPicPr>
          <p:cNvPr id="3" name="Paveikslėlis 2">
            <a:extLst>
              <a:ext uri="{FF2B5EF4-FFF2-40B4-BE49-F238E27FC236}">
                <a16:creationId xmlns:a16="http://schemas.microsoft.com/office/drawing/2014/main" id="{DEFD545A-08C8-46F6-B8ED-D1EBA8470A87}"/>
              </a:ext>
            </a:extLst>
          </p:cNvPr>
          <p:cNvPicPr>
            <a:picLocks noChangeAspect="1"/>
          </p:cNvPicPr>
          <p:nvPr/>
        </p:nvPicPr>
        <p:blipFill>
          <a:blip r:embed="rId3"/>
          <a:stretch>
            <a:fillRect/>
          </a:stretch>
        </p:blipFill>
        <p:spPr>
          <a:xfrm>
            <a:off x="3262312" y="3861048"/>
            <a:ext cx="2619375" cy="1743075"/>
          </a:xfrm>
          <a:prstGeom prst="rect">
            <a:avLst/>
          </a:prstGeom>
        </p:spPr>
      </p:pic>
    </p:spTree>
    <p:extLst>
      <p:ext uri="{BB962C8B-B14F-4D97-AF65-F5344CB8AC3E}">
        <p14:creationId xmlns:p14="http://schemas.microsoft.com/office/powerpoint/2010/main" val="231980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EA1C10-03A1-4E53-B244-1F6437675C71}"/>
              </a:ext>
            </a:extLst>
          </p:cNvPr>
          <p:cNvSpPr txBox="1"/>
          <p:nvPr/>
        </p:nvSpPr>
        <p:spPr>
          <a:xfrm>
            <a:off x="1258888" y="836613"/>
            <a:ext cx="6842125" cy="518603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lt-LT" altLang="lt-LT" sz="2400" b="1" i="0" u="none" strike="noStrike" kern="1200" cap="none" spc="0" normalizeH="0" baseline="0" noProof="0" dirty="0">
                <a:ln>
                  <a:noFill/>
                </a:ln>
                <a:solidFill>
                  <a:srgbClr val="28A437"/>
                </a:solidFill>
                <a:effectLst/>
                <a:uLnTx/>
                <a:uFillTx/>
                <a:latin typeface="Arial"/>
                <a:ea typeface="Verdana" panose="020B0604030504040204" pitchFamily="34" charset="0"/>
                <a:cs typeface="Verdana" panose="020B0604030504040204" pitchFamily="34" charset="0"/>
              </a:rPr>
              <a:t>Atsiskaitymo dokumentai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lt-LT" altLang="lt-LT" sz="2000" b="1" i="0" u="none" strike="noStrike" kern="1200" cap="none" spc="0" normalizeH="0" baseline="0" noProof="0" dirty="0">
              <a:ln>
                <a:noFill/>
              </a:ln>
              <a:solidFill>
                <a:srgbClr val="28A437"/>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Paramos gavėjas Agentūrai atsiskaitymo dokumentus </a:t>
            </a:r>
            <a:r>
              <a:rPr kumimoji="0" lang="lt-LT" altLang="lt-LT"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teikia kas tris mėnesius</a:t>
            </a: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Paramos gavėjas </a:t>
            </a:r>
            <a:r>
              <a:rPr kumimoji="0" lang="lt-LT" altLang="lt-LT"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 vėliau kaip per 15 darbo dienų atsiskaitymo laikotarpiui pasibaigus (t. y. 3 mėn. + 15 darbo dienų) </a:t>
            </a: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teikia Agentūrai šiuos dokumentus paramai už juos gauti:</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lt-LT" altLang="lt-L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lt-LT" altLang="lt-LT" sz="1800" b="1"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Išlaidų pagrindimo suvestinę</a:t>
            </a:r>
            <a:r>
              <a:rPr kumimoji="0" lang="lt-LT" altLang="lt-LT" sz="1800" b="0"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lt-LT" altLang="lt-LT" sz="1800" b="0"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Informaciją apie </a:t>
            </a:r>
            <a:r>
              <a:rPr kumimoji="0" lang="lt-LT" altLang="lt-LT" sz="1800" b="1"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faktiškai maitintų vaikų skaičių </a:t>
            </a:r>
            <a:r>
              <a:rPr kumimoji="0" lang="lt-LT" altLang="lt-LT" sz="1800" b="0"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per atsiskaitymo laikotarpį;</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lt-LT" altLang="lt-LT" sz="1800" b="1"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Patikslintą NKP gamintojų sąrašą</a:t>
            </a:r>
            <a:r>
              <a:rPr kumimoji="0" lang="lt-LT" altLang="lt-LT" sz="1800" b="0"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 </a:t>
            </a:r>
            <a:r>
              <a:rPr kumimoji="0" lang="lt-LT" altLang="lt-LT" sz="1800" b="0" i="1"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jeigu jis pasikeitė nuo pirminio teikiant paraišką;</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lt-LT" altLang="lt-LT" sz="1800" b="1"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Naujai sudarytų sutarčių kopijas</a:t>
            </a:r>
            <a:r>
              <a:rPr kumimoji="0" lang="lt-LT" altLang="lt-LT" sz="1800" b="0"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 </a:t>
            </a:r>
            <a:r>
              <a:rPr kumimoji="0" lang="lt-LT" altLang="lt-LT" sz="1800" b="0" i="1"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jei buvo sudarytos naujos sutartys.</a:t>
            </a:r>
            <a:endParaRPr kumimoji="0" lang="lt-LT" altLang="lt-LT" sz="2800" b="0" i="1"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Rectangle 5">
            <a:extLst>
              <a:ext uri="{FF2B5EF4-FFF2-40B4-BE49-F238E27FC236}">
                <a16:creationId xmlns:a16="http://schemas.microsoft.com/office/drawing/2014/main" id="{A5FB547F-5FFC-4C4C-A741-31A173820A81}"/>
              </a:ext>
            </a:extLst>
          </p:cNvPr>
          <p:cNvSpPr>
            <a:spLocks noChangeArrowheads="1"/>
          </p:cNvSpPr>
          <p:nvPr/>
        </p:nvSpPr>
        <p:spPr bwMode="auto">
          <a:xfrm>
            <a:off x="395288" y="836613"/>
            <a:ext cx="7993062"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lt-LT" altLang="lt-LT" sz="2600" b="1" i="0" u="none" strike="noStrike" kern="1200" cap="none" spc="0" normalizeH="0" baseline="0" noProof="0">
              <a:ln>
                <a:noFill/>
              </a:ln>
              <a:solidFill>
                <a:srgbClr val="28A437"/>
              </a:solidFill>
              <a:effectLst/>
              <a:uLnTx/>
              <a:uFillTx/>
              <a:latin typeface="Verdana" panose="020B0604030504040204" pitchFamily="34" charset="0"/>
              <a:ea typeface="+mn-ea"/>
              <a:cs typeface="+mn-cs"/>
            </a:endParaRPr>
          </a:p>
        </p:txBody>
      </p:sp>
      <p:sp>
        <p:nvSpPr>
          <p:cNvPr id="3" name="Rectangle 2">
            <a:extLst>
              <a:ext uri="{FF2B5EF4-FFF2-40B4-BE49-F238E27FC236}">
                <a16:creationId xmlns:a16="http://schemas.microsoft.com/office/drawing/2014/main" id="{8270682A-BDEC-4CA9-8F72-5961A1F89814}"/>
              </a:ext>
            </a:extLst>
          </p:cNvPr>
          <p:cNvSpPr/>
          <p:nvPr/>
        </p:nvSpPr>
        <p:spPr>
          <a:xfrm>
            <a:off x="1187450" y="836613"/>
            <a:ext cx="6769100" cy="566308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t-LT" altLang="lt-LT" sz="2400" b="1" i="0" u="none" strike="noStrike" kern="1200" cap="none" spc="0" normalizeH="0" baseline="0" noProof="0" dirty="0">
                <a:ln>
                  <a:noFill/>
                </a:ln>
                <a:solidFill>
                  <a:srgbClr val="28A437"/>
                </a:solidFill>
                <a:effectLst/>
                <a:uLnTx/>
                <a:uFillTx/>
                <a:latin typeface="Arial"/>
                <a:ea typeface="+mn-ea"/>
                <a:cs typeface="+mn-cs"/>
              </a:rPr>
              <a:t>Išlaidų pagrindimo suvestinių pildymas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t-LT" altLang="lt-LT" sz="18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lt-LT" altLang="lt-LT" sz="1800" b="0" i="0" u="none" strike="noStrike" kern="1200" cap="none" spc="0" normalizeH="0" baseline="0" noProof="0" dirty="0">
                <a:ln>
                  <a:noFill/>
                </a:ln>
                <a:solidFill>
                  <a:srgbClr val="000000"/>
                </a:solidFill>
                <a:effectLst/>
                <a:uLnTx/>
                <a:uFillTx/>
                <a:latin typeface="Arial"/>
                <a:ea typeface="+mn-ea"/>
                <a:cs typeface="+mn-cs"/>
              </a:rPr>
              <a:t>Paramos gavėjas turi užpildyti </a:t>
            </a:r>
            <a:r>
              <a:rPr kumimoji="0" lang="lt-LT" altLang="lt-LT" sz="1800" b="1" i="0" u="none" strike="noStrike" kern="1200" cap="none" spc="0" normalizeH="0" baseline="0" noProof="0" dirty="0">
                <a:ln>
                  <a:noFill/>
                </a:ln>
                <a:solidFill>
                  <a:srgbClr val="000000"/>
                </a:solidFill>
                <a:effectLst/>
                <a:uLnTx/>
                <a:uFillTx/>
                <a:latin typeface="Arial"/>
                <a:ea typeface="+mn-ea"/>
                <a:cs typeface="+mn-cs"/>
              </a:rPr>
              <a:t>patvirtintą išlaidų pagrindimo suvestinės formą.</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lt-LT" altLang="lt-LT"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lt-LT" altLang="lt-LT" sz="1800" b="1" i="0" u="none" strike="noStrike" kern="1200" cap="none" spc="0" normalizeH="0" baseline="0" noProof="0" dirty="0">
                <a:ln>
                  <a:noFill/>
                </a:ln>
                <a:solidFill>
                  <a:srgbClr val="000000"/>
                </a:solidFill>
                <a:effectLst/>
                <a:uLnTx/>
                <a:uFillTx/>
                <a:latin typeface="Arial"/>
                <a:ea typeface="+mn-ea"/>
                <a:cs typeface="+mn-cs"/>
              </a:rPr>
              <a:t>Išlaidų pagrindimo suvestinės lentelė susideda iš dviejų dalių:</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lt-LT" altLang="lt-LT" sz="1800" b="1" i="0" u="none" strike="noStrike" kern="1200" cap="none" spc="0" normalizeH="0" baseline="0" noProof="0" dirty="0">
                <a:ln>
                  <a:noFill/>
                </a:ln>
                <a:solidFill>
                  <a:srgbClr val="000000"/>
                </a:solidFill>
                <a:effectLst/>
                <a:uLnTx/>
                <a:uFillTx/>
                <a:latin typeface="Arial"/>
                <a:ea typeface="+mn-ea"/>
                <a:cs typeface="+mn-cs"/>
              </a:rPr>
              <a:t>Pagal kokybės sistemas</a:t>
            </a:r>
            <a:r>
              <a:rPr kumimoji="0" lang="lt-LT" altLang="lt-LT" sz="1800" b="0" i="0" u="none" strike="noStrike" kern="1200" cap="none" spc="0" normalizeH="0" baseline="0" noProof="0" dirty="0">
                <a:ln>
                  <a:noFill/>
                </a:ln>
                <a:solidFill>
                  <a:srgbClr val="000000"/>
                </a:solidFill>
                <a:effectLst/>
                <a:uLnTx/>
                <a:uFillTx/>
                <a:latin typeface="Arial"/>
                <a:ea typeface="+mn-ea"/>
                <a:cs typeface="+mn-cs"/>
              </a:rPr>
              <a:t> pagamintų maisto produktų patirtos tinkamos finansuoti </a:t>
            </a:r>
            <a:r>
              <a:rPr kumimoji="0" lang="lt-LT" altLang="lt-LT" sz="1800" b="1" i="0" u="none" strike="noStrike" kern="1200" cap="none" spc="0" normalizeH="0" baseline="0" noProof="0" dirty="0">
                <a:ln>
                  <a:noFill/>
                </a:ln>
                <a:solidFill>
                  <a:srgbClr val="000000"/>
                </a:solidFill>
                <a:effectLst/>
                <a:uLnTx/>
                <a:uFillTx/>
                <a:latin typeface="Arial"/>
                <a:ea typeface="+mn-ea"/>
                <a:cs typeface="+mn-cs"/>
              </a:rPr>
              <a:t>išlaidos</a:t>
            </a:r>
            <a:r>
              <a:rPr kumimoji="0" lang="lt-LT" altLang="lt-LT" sz="1800" b="0" i="0" u="none" strike="noStrike" kern="1200" cap="none" spc="0" normalizeH="0" baseline="0" noProof="0" dirty="0">
                <a:ln>
                  <a:noFill/>
                </a:ln>
                <a:solidFill>
                  <a:srgbClr val="000000"/>
                </a:solidFill>
                <a:effectLst/>
                <a:uLnTx/>
                <a:uFillTx/>
                <a:latin typeface="Arial"/>
                <a:ea typeface="+mn-ea"/>
                <a:cs typeface="+mn-cs"/>
              </a:rPr>
              <a:t>;</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lt-LT" altLang="lt-LT" sz="1800" b="1" i="0" u="none" strike="noStrike" kern="1200" cap="none" spc="0" normalizeH="0" baseline="0" noProof="0" dirty="0">
                <a:ln>
                  <a:noFill/>
                </a:ln>
                <a:solidFill>
                  <a:srgbClr val="000000"/>
                </a:solidFill>
                <a:effectLst/>
                <a:uLnTx/>
                <a:uFillTx/>
                <a:latin typeface="Arial"/>
                <a:ea typeface="+mn-ea"/>
                <a:cs typeface="+mn-cs"/>
              </a:rPr>
              <a:t>Įprastinių </a:t>
            </a:r>
            <a:r>
              <a:rPr kumimoji="0" lang="lt-LT" altLang="lt-LT" sz="1800" b="0" i="0" u="none" strike="noStrike" kern="1200" cap="none" spc="0" normalizeH="0" baseline="0" noProof="0" dirty="0">
                <a:ln>
                  <a:noFill/>
                </a:ln>
                <a:solidFill>
                  <a:srgbClr val="000000"/>
                </a:solidFill>
                <a:effectLst/>
                <a:uLnTx/>
                <a:uFillTx/>
                <a:latin typeface="Arial"/>
                <a:ea typeface="+mn-ea"/>
                <a:cs typeface="+mn-cs"/>
              </a:rPr>
              <a:t>maisto produktų patirtos tinkamos finansuoti </a:t>
            </a:r>
            <a:r>
              <a:rPr kumimoji="0" lang="lt-LT" altLang="lt-LT" sz="1800" b="1" i="0" u="none" strike="noStrike" kern="1200" cap="none" spc="0" normalizeH="0" baseline="0" noProof="0" dirty="0">
                <a:ln>
                  <a:noFill/>
                </a:ln>
                <a:solidFill>
                  <a:srgbClr val="000000"/>
                </a:solidFill>
                <a:effectLst/>
                <a:uLnTx/>
                <a:uFillTx/>
                <a:latin typeface="Arial"/>
                <a:ea typeface="+mn-ea"/>
                <a:cs typeface="+mn-cs"/>
              </a:rPr>
              <a:t>išlaidos</a:t>
            </a:r>
            <a:r>
              <a:rPr kumimoji="0" lang="lt-LT" altLang="lt-LT" sz="18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lt-LT" altLang="lt-LT"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lt-LT" altLang="lt-LT" sz="1800" b="1" i="0" u="none" strike="noStrike" kern="1200" cap="none" spc="0" normalizeH="0" baseline="0" noProof="0" dirty="0">
                <a:ln>
                  <a:noFill/>
                </a:ln>
                <a:solidFill>
                  <a:srgbClr val="000000"/>
                </a:solidFill>
                <a:effectLst/>
                <a:uLnTx/>
                <a:uFillTx/>
                <a:latin typeface="Arial"/>
                <a:ea typeface="+mn-ea"/>
                <a:cs typeface="+mn-cs"/>
              </a:rPr>
              <a:t>Išlaidų pagrindimo suvestinėje nurodomi tokie duomenys: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lt-LT" altLang="lt-LT" sz="1800" b="0" i="0" u="none" strike="noStrike" kern="1200" cap="none" spc="0" normalizeH="0" baseline="0" noProof="0" dirty="0">
                <a:ln>
                  <a:noFill/>
                </a:ln>
                <a:solidFill>
                  <a:srgbClr val="000000"/>
                </a:solidFill>
                <a:effectLst/>
                <a:uLnTx/>
                <a:uFillTx/>
                <a:latin typeface="Arial"/>
                <a:ea typeface="+mn-ea"/>
                <a:cs typeface="+mn-cs"/>
              </a:rPr>
              <a:t>Produkto </a:t>
            </a:r>
            <a:r>
              <a:rPr kumimoji="0" lang="lt-LT" altLang="lt-LT" sz="1800" b="1" i="0" u="none" strike="noStrike" kern="1200" cap="none" spc="0" normalizeH="0" baseline="0" noProof="0" dirty="0">
                <a:ln>
                  <a:noFill/>
                </a:ln>
                <a:solidFill>
                  <a:srgbClr val="000000"/>
                </a:solidFill>
                <a:effectLst/>
                <a:uLnTx/>
                <a:uFillTx/>
                <a:latin typeface="Arial"/>
                <a:ea typeface="+mn-ea"/>
                <a:cs typeface="+mn-cs"/>
              </a:rPr>
              <a:t>pavadinimas</a:t>
            </a:r>
            <a:r>
              <a:rPr kumimoji="0" lang="lt-LT" altLang="lt-LT" sz="1800" b="0" i="0" u="none" strike="noStrike" kern="1200" cap="none" spc="0" normalizeH="0" baseline="0" noProof="0" dirty="0">
                <a:ln>
                  <a:noFill/>
                </a:ln>
                <a:solidFill>
                  <a:srgbClr val="000000"/>
                </a:solidFill>
                <a:effectLst/>
                <a:uLnTx/>
                <a:uFillTx/>
                <a:latin typeface="Arial"/>
                <a:ea typeface="+mn-ea"/>
                <a:cs typeface="+mn-cs"/>
              </a:rPr>
              <a:t>;</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lt-LT" altLang="lt-LT" sz="1800" b="1" i="0" u="none" strike="noStrike" kern="1200" cap="none" spc="0" normalizeH="0" baseline="0" noProof="0" dirty="0">
                <a:ln>
                  <a:noFill/>
                </a:ln>
                <a:solidFill>
                  <a:srgbClr val="000000"/>
                </a:solidFill>
                <a:effectLst/>
                <a:uLnTx/>
                <a:uFillTx/>
                <a:latin typeface="Arial"/>
                <a:ea typeface="+mn-ea"/>
                <a:cs typeface="+mn-cs"/>
              </a:rPr>
              <a:t>Ekologiškas ar NKP </a:t>
            </a:r>
            <a:r>
              <a:rPr kumimoji="0" lang="lt-LT" altLang="lt-LT" sz="1800" b="0" i="0" u="none" strike="noStrike" kern="1200" cap="none" spc="0" normalizeH="0" baseline="0" noProof="0" dirty="0">
                <a:ln>
                  <a:noFill/>
                </a:ln>
                <a:solidFill>
                  <a:srgbClr val="000000"/>
                </a:solidFill>
                <a:effectLst/>
                <a:uLnTx/>
                <a:uFillTx/>
                <a:latin typeface="Arial"/>
                <a:ea typeface="+mn-ea"/>
                <a:cs typeface="+mn-cs"/>
              </a:rPr>
              <a:t>produktas;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lt-LT" altLang="lt-LT" sz="1800" b="0" i="0" u="none" strike="noStrike" kern="1200" cap="none" spc="0" normalizeH="0" baseline="0" noProof="0" dirty="0">
                <a:ln>
                  <a:noFill/>
                </a:ln>
                <a:solidFill>
                  <a:srgbClr val="000000"/>
                </a:solidFill>
                <a:effectLst/>
                <a:uLnTx/>
                <a:uFillTx/>
                <a:latin typeface="Arial"/>
                <a:ea typeface="+mn-ea"/>
                <a:cs typeface="+mn-cs"/>
              </a:rPr>
              <a:t>Išlaidas pagrindžiantys dokumentai (</a:t>
            </a:r>
            <a:r>
              <a:rPr kumimoji="0" lang="lt-LT" altLang="lt-LT" sz="1800" b="1" i="1" u="none" strike="noStrike" kern="1200" cap="none" spc="0" normalizeH="0" baseline="0" noProof="0" dirty="0">
                <a:ln>
                  <a:noFill/>
                </a:ln>
                <a:solidFill>
                  <a:srgbClr val="000000"/>
                </a:solidFill>
                <a:effectLst/>
                <a:uLnTx/>
                <a:uFillTx/>
                <a:latin typeface="Arial"/>
                <a:ea typeface="+mn-ea"/>
                <a:cs typeface="+mn-cs"/>
              </a:rPr>
              <a:t>sąskaitos faktūros numeris, data</a:t>
            </a:r>
            <a:r>
              <a:rPr kumimoji="0" lang="lt-LT" altLang="lt-LT" sz="1800" b="0" i="0" u="none" strike="noStrike" kern="1200" cap="none" spc="0" normalizeH="0" baseline="0" noProof="0" dirty="0">
                <a:ln>
                  <a:noFill/>
                </a:ln>
                <a:solidFill>
                  <a:srgbClr val="000000"/>
                </a:solidFill>
                <a:effectLst/>
                <a:uLnTx/>
                <a:uFillTx/>
                <a:latin typeface="Arial"/>
                <a:ea typeface="+mn-ea"/>
                <a:cs typeface="+mn-cs"/>
              </a:rPr>
              <a:t>);</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lt-LT" altLang="lt-LT" sz="1800" b="0" i="0" u="none" strike="noStrike" kern="1200" cap="none" spc="0" normalizeH="0" baseline="0" noProof="0" dirty="0">
                <a:ln>
                  <a:noFill/>
                </a:ln>
                <a:solidFill>
                  <a:srgbClr val="000000"/>
                </a:solidFill>
                <a:effectLst/>
                <a:uLnTx/>
                <a:uFillTx/>
                <a:latin typeface="Arial"/>
                <a:ea typeface="+mn-ea"/>
                <a:cs typeface="+mn-cs"/>
              </a:rPr>
              <a:t>Išlaidų apmokėjimą įrodantys dokumentai (</a:t>
            </a:r>
            <a:r>
              <a:rPr kumimoji="0" lang="lt-LT" altLang="lt-LT" sz="1800" b="1" i="1" u="none" strike="noStrike" kern="1200" cap="none" spc="0" normalizeH="0" baseline="0" noProof="0" dirty="0">
                <a:ln>
                  <a:noFill/>
                </a:ln>
                <a:solidFill>
                  <a:srgbClr val="000000"/>
                </a:solidFill>
                <a:effectLst/>
                <a:uLnTx/>
                <a:uFillTx/>
                <a:latin typeface="Arial"/>
                <a:ea typeface="+mn-ea"/>
                <a:cs typeface="+mn-cs"/>
              </a:rPr>
              <a:t>bankinio pavadinimo numeris, data</a:t>
            </a:r>
            <a:r>
              <a:rPr kumimoji="0" lang="lt-LT" altLang="lt-LT" sz="1800" b="0" i="0" u="none" strike="noStrike" kern="1200" cap="none" spc="0" normalizeH="0" baseline="0" noProof="0" dirty="0">
                <a:ln>
                  <a:noFill/>
                </a:ln>
                <a:solidFill>
                  <a:srgbClr val="000000"/>
                </a:solidFill>
                <a:effectLst/>
                <a:uLnTx/>
                <a:uFillTx/>
                <a:latin typeface="Arial"/>
                <a:ea typeface="+mn-ea"/>
                <a:cs typeface="+mn-cs"/>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lt-LT" altLang="lt-LT" sz="1400" b="1" i="0" u="none" strike="noStrike" kern="1200" cap="none" spc="0" normalizeH="0" baseline="0" noProof="0" dirty="0">
              <a:ln>
                <a:noFill/>
              </a:ln>
              <a:solidFill>
                <a:srgbClr val="28A437"/>
              </a:solidFill>
              <a:effectLst/>
              <a:uLnTx/>
              <a:uFillTx/>
              <a:latin typeface="Verdana" panose="020B0604030504040204" pitchFamily="34"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Rectangle 5">
            <a:extLst>
              <a:ext uri="{FF2B5EF4-FFF2-40B4-BE49-F238E27FC236}">
                <a16:creationId xmlns:a16="http://schemas.microsoft.com/office/drawing/2014/main" id="{5F3050CA-5B6B-41B4-B941-2F07C0621583}"/>
              </a:ext>
            </a:extLst>
          </p:cNvPr>
          <p:cNvSpPr>
            <a:spLocks noChangeArrowheads="1"/>
          </p:cNvSpPr>
          <p:nvPr/>
        </p:nvSpPr>
        <p:spPr bwMode="auto">
          <a:xfrm>
            <a:off x="1547664" y="598909"/>
            <a:ext cx="67691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t-LT" altLang="lt-LT" sz="2800" b="1" i="0" u="none" strike="noStrike" kern="1200" cap="none" spc="0" normalizeH="0" baseline="0" noProof="0" dirty="0">
                <a:ln>
                  <a:noFill/>
                </a:ln>
                <a:solidFill>
                  <a:srgbClr val="C00000"/>
                </a:solidFill>
                <a:effectLst/>
                <a:uLnTx/>
                <a:uFillTx/>
                <a:latin typeface="Arial"/>
                <a:ea typeface="+mn-ea"/>
                <a:cs typeface="+mn-cs"/>
              </a:rPr>
              <a:t>Pavyzdys</a:t>
            </a:r>
            <a:endParaRPr kumimoji="0" lang="lt-LT" altLang="lt-LT" sz="2800" b="0" i="0" u="none" strike="noStrike" kern="1200" cap="none" spc="0" normalizeH="0" baseline="0" noProof="0" dirty="0">
              <a:ln>
                <a:noFill/>
              </a:ln>
              <a:solidFill>
                <a:srgbClr val="C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lt-LT" altLang="lt-LT" sz="2600" b="1" i="0" u="none" strike="noStrike" kern="1200" cap="none" spc="0" normalizeH="0" baseline="0" noProof="0" dirty="0">
              <a:ln>
                <a:noFill/>
              </a:ln>
              <a:solidFill>
                <a:srgbClr val="28A437"/>
              </a:solidFill>
              <a:effectLst/>
              <a:uLnTx/>
              <a:uFillTx/>
              <a:latin typeface="Verdana" panose="020B0604030504040204" pitchFamily="34" charset="0"/>
              <a:ea typeface="+mn-ea"/>
              <a:cs typeface="+mn-cs"/>
            </a:endParaRPr>
          </a:p>
        </p:txBody>
      </p:sp>
      <p:sp>
        <p:nvSpPr>
          <p:cNvPr id="9219" name="TextBox 1">
            <a:extLst>
              <a:ext uri="{FF2B5EF4-FFF2-40B4-BE49-F238E27FC236}">
                <a16:creationId xmlns:a16="http://schemas.microsoft.com/office/drawing/2014/main" id="{3A5B03FF-9220-43B6-A4CE-E09E85C77442}"/>
              </a:ext>
            </a:extLst>
          </p:cNvPr>
          <p:cNvSpPr txBox="1">
            <a:spLocks noChangeArrowheads="1"/>
          </p:cNvSpPr>
          <p:nvPr/>
        </p:nvSpPr>
        <p:spPr bwMode="auto">
          <a:xfrm>
            <a:off x="371475" y="1241425"/>
            <a:ext cx="8448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000" b="1" i="0" u="sng"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lt-LT" altLang="lt-LT" sz="2000" b="1" i="0" u="sng"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1" name="Table 10">
            <a:extLst>
              <a:ext uri="{FF2B5EF4-FFF2-40B4-BE49-F238E27FC236}">
                <a16:creationId xmlns:a16="http://schemas.microsoft.com/office/drawing/2014/main" id="{38C49400-F09C-4ED1-809B-43868383F86A}"/>
              </a:ext>
            </a:extLst>
          </p:cNvPr>
          <p:cNvGraphicFramePr>
            <a:graphicFrameLocks noGrp="1"/>
          </p:cNvGraphicFramePr>
          <p:nvPr/>
        </p:nvGraphicFramePr>
        <p:xfrm>
          <a:off x="323850" y="1241425"/>
          <a:ext cx="8496300" cy="4657303"/>
        </p:xfrm>
        <a:graphic>
          <a:graphicData uri="http://schemas.openxmlformats.org/drawingml/2006/table">
            <a:tbl>
              <a:tblPr/>
              <a:tblGrid>
                <a:gridCol w="359718">
                  <a:extLst>
                    <a:ext uri="{9D8B030D-6E8A-4147-A177-3AD203B41FA5}">
                      <a16:colId xmlns:a16="http://schemas.microsoft.com/office/drawing/2014/main" val="1964827727"/>
                    </a:ext>
                  </a:extLst>
                </a:gridCol>
                <a:gridCol w="621488">
                  <a:extLst>
                    <a:ext uri="{9D8B030D-6E8A-4147-A177-3AD203B41FA5}">
                      <a16:colId xmlns:a16="http://schemas.microsoft.com/office/drawing/2014/main" val="2284891246"/>
                    </a:ext>
                  </a:extLst>
                </a:gridCol>
                <a:gridCol w="688692">
                  <a:extLst>
                    <a:ext uri="{9D8B030D-6E8A-4147-A177-3AD203B41FA5}">
                      <a16:colId xmlns:a16="http://schemas.microsoft.com/office/drawing/2014/main" val="2147639367"/>
                    </a:ext>
                  </a:extLst>
                </a:gridCol>
                <a:gridCol w="667427">
                  <a:extLst>
                    <a:ext uri="{9D8B030D-6E8A-4147-A177-3AD203B41FA5}">
                      <a16:colId xmlns:a16="http://schemas.microsoft.com/office/drawing/2014/main" val="890638294"/>
                    </a:ext>
                  </a:extLst>
                </a:gridCol>
                <a:gridCol w="669063">
                  <a:extLst>
                    <a:ext uri="{9D8B030D-6E8A-4147-A177-3AD203B41FA5}">
                      <a16:colId xmlns:a16="http://schemas.microsoft.com/office/drawing/2014/main" val="3945481155"/>
                    </a:ext>
                  </a:extLst>
                </a:gridCol>
                <a:gridCol w="147227">
                  <a:extLst>
                    <a:ext uri="{9D8B030D-6E8A-4147-A177-3AD203B41FA5}">
                      <a16:colId xmlns:a16="http://schemas.microsoft.com/office/drawing/2014/main" val="3834179393"/>
                    </a:ext>
                  </a:extLst>
                </a:gridCol>
                <a:gridCol w="480939">
                  <a:extLst>
                    <a:ext uri="{9D8B030D-6E8A-4147-A177-3AD203B41FA5}">
                      <a16:colId xmlns:a16="http://schemas.microsoft.com/office/drawing/2014/main" val="2643724423"/>
                    </a:ext>
                  </a:extLst>
                </a:gridCol>
                <a:gridCol w="1151640">
                  <a:extLst>
                    <a:ext uri="{9D8B030D-6E8A-4147-A177-3AD203B41FA5}">
                      <a16:colId xmlns:a16="http://schemas.microsoft.com/office/drawing/2014/main" val="3469586594"/>
                    </a:ext>
                  </a:extLst>
                </a:gridCol>
                <a:gridCol w="803202">
                  <a:extLst>
                    <a:ext uri="{9D8B030D-6E8A-4147-A177-3AD203B41FA5}">
                      <a16:colId xmlns:a16="http://schemas.microsoft.com/office/drawing/2014/main" val="1882002141"/>
                    </a:ext>
                  </a:extLst>
                </a:gridCol>
                <a:gridCol w="161949">
                  <a:extLst>
                    <a:ext uri="{9D8B030D-6E8A-4147-A177-3AD203B41FA5}">
                      <a16:colId xmlns:a16="http://schemas.microsoft.com/office/drawing/2014/main" val="443388722"/>
                    </a:ext>
                  </a:extLst>
                </a:gridCol>
                <a:gridCol w="1208892">
                  <a:extLst>
                    <a:ext uri="{9D8B030D-6E8A-4147-A177-3AD203B41FA5}">
                      <a16:colId xmlns:a16="http://schemas.microsoft.com/office/drawing/2014/main" val="3190037421"/>
                    </a:ext>
                  </a:extLst>
                </a:gridCol>
                <a:gridCol w="487483">
                  <a:extLst>
                    <a:ext uri="{9D8B030D-6E8A-4147-A177-3AD203B41FA5}">
                      <a16:colId xmlns:a16="http://schemas.microsoft.com/office/drawing/2014/main" val="1315413767"/>
                    </a:ext>
                  </a:extLst>
                </a:gridCol>
                <a:gridCol w="546374">
                  <a:extLst>
                    <a:ext uri="{9D8B030D-6E8A-4147-A177-3AD203B41FA5}">
                      <a16:colId xmlns:a16="http://schemas.microsoft.com/office/drawing/2014/main" val="620955854"/>
                    </a:ext>
                  </a:extLst>
                </a:gridCol>
                <a:gridCol w="502206">
                  <a:extLst>
                    <a:ext uri="{9D8B030D-6E8A-4147-A177-3AD203B41FA5}">
                      <a16:colId xmlns:a16="http://schemas.microsoft.com/office/drawing/2014/main" val="1945817495"/>
                    </a:ext>
                  </a:extLst>
                </a:gridCol>
              </a:tblGrid>
              <a:tr h="1203652">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Eil. Nr.</a:t>
                      </a:r>
                      <a:endPar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Produktų pavadinimai</a:t>
                      </a:r>
                      <a:endParaRPr kumimoji="0" lang="lt-LT" altLang="lt-LT" sz="105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Ekolo-giškas</a:t>
                      </a:r>
                      <a:r>
                        <a:rPr kumimoji="0" lang="lt-LT" altLang="lt-LT" sz="105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 NKP (</a:t>
                      </a:r>
                      <a:r>
                        <a:rPr kumimoji="0" lang="lt-LT" altLang="lt-LT" sz="1050" b="1"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nuro-dyti</a:t>
                      </a:r>
                      <a:r>
                        <a:rPr kumimoji="0" lang="lt-LT" altLang="lt-LT" sz="105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t>
                      </a:r>
                      <a:endParaRPr kumimoji="0" lang="lt-LT" altLang="lt-LT" sz="105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Išlaidas pagrindžiantys dokumentai </a:t>
                      </a:r>
                      <a:endParaRPr kumimoji="0" lang="lt-LT" altLang="lt-LT" sz="1400" b="0" i="0" u="none" strike="noStrike" cap="none" normalizeH="0" baseline="0" dirty="0">
                        <a:ln>
                          <a:noFill/>
                        </a:ln>
                        <a:solidFill>
                          <a:schemeClr val="tx1"/>
                        </a:solidFill>
                        <a:effectLst/>
                        <a:latin typeface="Arial" panose="020B0604020202020204" pitchFamily="34"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lnL w="12700" cap="flat" cmpd="sng" algn="ctr">
                      <a:solidFill>
                        <a:srgbClr val="000000"/>
                      </a:solidFill>
                      <a:prstDash val="solid"/>
                      <a:round/>
                      <a:headEnd type="none" w="med" len="med"/>
                      <a:tailEnd type="none" w="med" len="med"/>
                    </a:lnL>
                  </a:tcPr>
                </a:tc>
                <a:tc hMerge="1">
                  <a:txBody>
                    <a:bodyPr/>
                    <a:lstStyle/>
                    <a:p>
                      <a:endParaRPr lang="lt-LT"/>
                    </a:p>
                  </a:txBody>
                  <a:tcPr/>
                </a:tc>
                <a:tc hMerge="1">
                  <a:txBody>
                    <a:bodyPr/>
                    <a:lstStyle/>
                    <a:p>
                      <a:endParaRPr lang="lt-LT"/>
                    </a:p>
                  </a:txBody>
                  <a:tcPr/>
                </a:tc>
                <a:tc gridSpan="4">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Išlaidų apmokėjimą įrodantys dokumentai</a:t>
                      </a:r>
                      <a:endParaRPr kumimoji="0" lang="lt-LT" altLang="lt-LT" sz="105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lnL w="12700" cap="flat" cmpd="sng" algn="ctr">
                      <a:solidFill>
                        <a:srgbClr val="000000"/>
                      </a:solidFill>
                      <a:prstDash val="solid"/>
                      <a:round/>
                      <a:headEnd type="none" w="med" len="med"/>
                      <a:tailEnd type="none" w="med" len="med"/>
                    </a:lnL>
                  </a:tcPr>
                </a:tc>
                <a:tc hMerge="1">
                  <a:txBody>
                    <a:bodyPr/>
                    <a:lstStyle/>
                    <a:p>
                      <a:endParaRPr lang="lt-LT"/>
                    </a:p>
                  </a:txBody>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Kiekis,</a:t>
                      </a:r>
                      <a:endParaRPr kumimoji="0" lang="lt-LT" altLang="lt-LT" sz="105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kg</a:t>
                      </a:r>
                      <a:endParaRPr kumimoji="0" lang="lt-LT" altLang="lt-LT" sz="105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Kaina, Eur/kg</a:t>
                      </a:r>
                      <a:endParaRPr kumimoji="0" lang="lt-LT" altLang="lt-LT" sz="105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Išlaidų suma, Eur</a:t>
                      </a:r>
                      <a:endParaRPr kumimoji="0" lang="lt-LT" altLang="lt-LT" sz="105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14219409"/>
                  </a:ext>
                </a:extLst>
              </a:tr>
              <a:tr h="475516">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pavadinimas</a:t>
                      </a:r>
                      <a:endParaRPr kumimoji="0" lang="lt-LT" altLang="lt-LT" sz="105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numeris</a:t>
                      </a:r>
                      <a:endParaRPr kumimoji="0" lang="lt-LT" altLang="lt-LT" sz="1400" b="0" i="0" u="none" strike="noStrike" cap="none" normalizeH="0" baseline="0" dirty="0">
                        <a:ln>
                          <a:noFill/>
                        </a:ln>
                        <a:solidFill>
                          <a:schemeClr val="tx1"/>
                        </a:solidFill>
                        <a:effectLst/>
                        <a:latin typeface="Arial" panose="020B0604020202020204" pitchFamily="34"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data</a:t>
                      </a:r>
                      <a:endParaRPr kumimoji="0" lang="lt-LT" altLang="lt-LT" sz="105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pavadinimas</a:t>
                      </a:r>
                      <a:endParaRPr kumimoji="0" lang="lt-LT" altLang="lt-LT" sz="105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numeris</a:t>
                      </a:r>
                      <a:endParaRPr kumimoji="0" lang="lt-LT" altLang="lt-LT" sz="105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data</a:t>
                      </a:r>
                      <a:endParaRPr kumimoji="0" lang="lt-LT" altLang="lt-LT" sz="105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05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1385840"/>
                  </a:ext>
                </a:extLst>
              </a:tr>
              <a:tr h="24221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I</a:t>
                      </a:r>
                      <a:endPar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13">
                  <a:txBody>
                    <a:bodyPr/>
                    <a:lstStyle/>
                    <a:p>
                      <a:r>
                        <a:rPr kumimoji="0" lang="lt-LT" altLang="lt-LT" sz="1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Mėsos ir jos produktų grupė</a:t>
                      </a:r>
                      <a:endParaRPr lang="lt-LT"/>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611999696"/>
                  </a:ext>
                </a:extLst>
              </a:tr>
              <a:tr h="24221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a:t>
                      </a: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endParaRPr lang="lt-LT"/>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endParaRPr lang="lt-LT"/>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endParaRPr lang="lt-LT"/>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3927147"/>
                  </a:ext>
                </a:extLst>
              </a:tr>
              <a:tr h="23924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n.</a:t>
                      </a: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endParaRPr lang="lt-LT" dirty="0"/>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endParaRPr lang="lt-LT" dirty="0"/>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endParaRPr lang="lt-LT" dirty="0"/>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83204923"/>
                  </a:ext>
                </a:extLst>
              </a:tr>
              <a:tr h="239245">
                <a:tc gridSpan="11">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Iš viso:</a:t>
                      </a: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extLst>
                  <a:ext uri="{0D108BD9-81ED-4DB2-BD59-A6C34878D82A}">
                    <a16:rowId xmlns:a16="http://schemas.microsoft.com/office/drawing/2014/main" val="3166333552"/>
                  </a:ext>
                </a:extLst>
              </a:tr>
              <a:tr h="23924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II</a:t>
                      </a:r>
                      <a:endPar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13">
                  <a:txBody>
                    <a:bodyPr/>
                    <a:lstStyle/>
                    <a:p>
                      <a:r>
                        <a:rPr kumimoji="0" lang="lt-LT" altLang="lt-LT" sz="1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Pieno ir jo produktų grupė</a:t>
                      </a:r>
                      <a:endParaRPr lang="lt-LT"/>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hMerge="1">
                  <a:txBody>
                    <a:bodyPr/>
                    <a:lstStyle/>
                    <a:p>
                      <a:endParaRPr lang="lt-LT"/>
                    </a:p>
                  </a:txBody>
                  <a:tcPr>
                    <a:lnL w="12700" cap="flat" cmpd="sng" algn="ctr">
                      <a:solidFill>
                        <a:srgbClr val="000000"/>
                      </a:solidFill>
                      <a:prstDash val="solid"/>
                      <a:round/>
                      <a:headEnd type="none" w="med" len="med"/>
                      <a:tailEnd type="none" w="med" len="med"/>
                    </a:lnL>
                  </a:tcPr>
                </a:tc>
                <a:tc hMerge="1">
                  <a:txBody>
                    <a:bodyPr/>
                    <a:lstStyle/>
                    <a:p>
                      <a:endParaRPr lang="lt-LT"/>
                    </a:p>
                  </a:txBody>
                  <a:tcPr>
                    <a:lnL w="12700" cap="flat" cmpd="sng" algn="ctr">
                      <a:solidFill>
                        <a:srgbClr val="000000"/>
                      </a:solidFill>
                      <a:prstDash val="solid"/>
                      <a:round/>
                      <a:headEnd type="none" w="med" len="med"/>
                      <a:tailEnd type="none" w="med" len="med"/>
                    </a:lnL>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lnL w="12700" cap="flat" cmpd="sng" algn="ctr">
                      <a:solidFill>
                        <a:srgbClr val="000000"/>
                      </a:solidFill>
                      <a:prstDash val="solid"/>
                      <a:round/>
                      <a:headEnd type="none" w="med" len="med"/>
                      <a:tailEnd type="none" w="med" len="med"/>
                    </a:lnL>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1771782294"/>
                  </a:ext>
                </a:extLst>
              </a:tr>
              <a:tr h="23478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a:t>
                      </a: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endParaRPr lang="lt-LT"/>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endParaRPr lang="lt-LT"/>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endParaRPr lang="lt-LT"/>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49429537"/>
                  </a:ext>
                </a:extLst>
              </a:tr>
              <a:tr h="23775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n.</a:t>
                      </a: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endParaRPr lang="lt-LT" dirty="0"/>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endParaRPr lang="lt-LT" dirty="0"/>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endParaRPr lang="lt-LT" dirty="0"/>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02044693"/>
                  </a:ext>
                </a:extLst>
              </a:tr>
              <a:tr h="237758">
                <a:tc gridSpan="11">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Iš viso:</a:t>
                      </a: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2643156"/>
                  </a:ext>
                </a:extLst>
              </a:tr>
              <a:tr h="2333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III</a:t>
                      </a:r>
                      <a:endPar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13">
                  <a:txBody>
                    <a:bodyPr/>
                    <a:lstStyle/>
                    <a:p>
                      <a:r>
                        <a:rPr kumimoji="0" lang="lt-LT" altLang="lt-LT" sz="1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Kiaušinių ir kt. grupė </a:t>
                      </a:r>
                      <a:endParaRPr lang="lt-LT"/>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hMerge="1">
                  <a:txBody>
                    <a:bodyPr/>
                    <a:lstStyle/>
                    <a:p>
                      <a:endParaRPr lang="lt-LT"/>
                    </a:p>
                  </a:txBody>
                  <a:tcPr>
                    <a:lnL w="12700" cap="flat" cmpd="sng" algn="ctr">
                      <a:solidFill>
                        <a:srgbClr val="000000"/>
                      </a:solidFill>
                      <a:prstDash val="solid"/>
                      <a:round/>
                      <a:headEnd type="none" w="med" len="med"/>
                      <a:tailEnd type="none" w="med" len="med"/>
                    </a:lnL>
                  </a:tcPr>
                </a:tc>
                <a:tc hMerge="1">
                  <a:txBody>
                    <a:bodyPr/>
                    <a:lstStyle/>
                    <a:p>
                      <a:endParaRPr lang="lt-LT"/>
                    </a:p>
                  </a:txBody>
                  <a:tcPr>
                    <a:lnL w="12700" cap="flat" cmpd="sng" algn="ctr">
                      <a:solidFill>
                        <a:srgbClr val="000000"/>
                      </a:solidFill>
                      <a:prstDash val="solid"/>
                      <a:round/>
                      <a:headEnd type="none" w="med" len="med"/>
                      <a:tailEnd type="none" w="med" len="med"/>
                    </a:lnL>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lnL w="12700" cap="flat" cmpd="sng" algn="ctr">
                      <a:solidFill>
                        <a:srgbClr val="000000"/>
                      </a:solidFill>
                      <a:prstDash val="solid"/>
                      <a:round/>
                      <a:headEnd type="none" w="med" len="med"/>
                      <a:tailEnd type="none" w="med" len="med"/>
                    </a:lnL>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3586692943"/>
                  </a:ext>
                </a:extLst>
              </a:tr>
              <a:tr h="2333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a:t>
                      </a: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endPar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endPar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endParaRPr lang="lt-LT"/>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endParaRPr lang="lt-LT"/>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endParaRPr lang="lt-LT"/>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14581353"/>
                  </a:ext>
                </a:extLst>
              </a:tr>
              <a:tr h="2333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n.</a:t>
                      </a: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endPar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endPar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endParaRP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endParaRPr lang="lt-LT" dirty="0"/>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endParaRPr lang="lt-LT" dirty="0"/>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endParaRPr lang="lt-LT" dirty="0"/>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72807221"/>
                  </a:ext>
                </a:extLst>
              </a:tr>
              <a:tr h="342416">
                <a:tc gridSpan="11">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Kitos produktų grupės                                                                                                                            Iš viso:</a:t>
                      </a:r>
                    </a:p>
                  </a:txBody>
                  <a:tcPr marL="63613" marR="6361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lt-LT"/>
                    </a:p>
                  </a:txBody>
                  <a:tcPr/>
                </a:tc>
                <a:tc hMerge="1">
                  <a:txBody>
                    <a:bodyPr/>
                    <a:lstStyle/>
                    <a:p>
                      <a:endParaRPr lang="lt-LT"/>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altLang="lt-LT" sz="1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p>
                  </a:txBody>
                  <a:tcPr marL="63613" marR="6361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32155970"/>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5">
            <a:extLst>
              <a:ext uri="{FF2B5EF4-FFF2-40B4-BE49-F238E27FC236}">
                <a16:creationId xmlns:a16="http://schemas.microsoft.com/office/drawing/2014/main" id="{0A636261-DDFA-4303-B6CF-ECB51799D33B}"/>
              </a:ext>
            </a:extLst>
          </p:cNvPr>
          <p:cNvSpPr>
            <a:spLocks noChangeArrowheads="1"/>
          </p:cNvSpPr>
          <p:nvPr/>
        </p:nvSpPr>
        <p:spPr bwMode="auto">
          <a:xfrm>
            <a:off x="1403350" y="692696"/>
            <a:ext cx="67691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t-LT" altLang="lt-LT" sz="2400" b="1" i="0" u="none" strike="noStrike" kern="1200" cap="none" spc="0" normalizeH="0" baseline="0" noProof="0" dirty="0">
                <a:ln>
                  <a:noFill/>
                </a:ln>
                <a:solidFill>
                  <a:srgbClr val="28A437"/>
                </a:solidFill>
                <a:effectLst/>
                <a:uLnTx/>
                <a:uFillTx/>
                <a:latin typeface="Arial"/>
                <a:ea typeface="+mn-ea"/>
                <a:cs typeface="+mn-cs"/>
              </a:rPr>
              <a:t>Suvestinių vertinimas</a:t>
            </a:r>
            <a:endParaRPr kumimoji="0" lang="lt-LT" altLang="lt-LT"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lt-LT" altLang="lt-LT" sz="2600" b="1" i="0" u="none" strike="noStrike" kern="1200" cap="none" spc="0" normalizeH="0" baseline="0" noProof="0" dirty="0">
              <a:ln>
                <a:noFill/>
              </a:ln>
              <a:solidFill>
                <a:srgbClr val="28A437"/>
              </a:solidFill>
              <a:effectLst/>
              <a:uLnTx/>
              <a:uFillTx/>
              <a:latin typeface="Verdana" panose="020B0604030504040204" pitchFamily="34" charset="0"/>
              <a:ea typeface="+mn-ea"/>
              <a:cs typeface="+mn-cs"/>
            </a:endParaRPr>
          </a:p>
        </p:txBody>
      </p:sp>
      <p:sp>
        <p:nvSpPr>
          <p:cNvPr id="10243" name="TextBox 1">
            <a:extLst>
              <a:ext uri="{FF2B5EF4-FFF2-40B4-BE49-F238E27FC236}">
                <a16:creationId xmlns:a16="http://schemas.microsoft.com/office/drawing/2014/main" id="{8F4B7C31-78CD-49B5-8907-EECF1537295A}"/>
              </a:ext>
            </a:extLst>
          </p:cNvPr>
          <p:cNvSpPr txBox="1">
            <a:spLocks noChangeArrowheads="1"/>
          </p:cNvSpPr>
          <p:nvPr/>
        </p:nvSpPr>
        <p:spPr bwMode="auto">
          <a:xfrm>
            <a:off x="755650" y="1241425"/>
            <a:ext cx="74168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rPr>
              <a:t>Suvestinės įvertinamos ne vėliau kaip </a:t>
            </a:r>
            <a:r>
              <a:rPr kumimoji="0" lang="lt-LT" altLang="lt-LT"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rPr>
              <a:t>per 20 darbo dienų</a:t>
            </a: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Paramos gavėjui apskaičiuojama mokėtina paramos suma už nupirktus pagal kokybės sistemas pagamintus produktus: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lt-LT" altLang="lt-LT" sz="20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per išlaidų pagrindimo suvestinėje </a:t>
            </a:r>
            <a:r>
              <a:rPr kumimoji="0" lang="lt-LT" altLang="lt-LT" sz="20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nurodytą laikotarpį faktiškai maitintų vaikų skaičių </a:t>
            </a:r>
            <a:r>
              <a:rPr kumimoji="0" lang="lt-LT" altLang="lt-LT" sz="20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(apskaičiuotą sudedant kiekvieno mėnesio lankomumo vidurkius) </a:t>
            </a:r>
            <a:r>
              <a:rPr kumimoji="0" lang="lt-LT" altLang="lt-LT" sz="20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padauginant iš</a:t>
            </a:r>
            <a:r>
              <a:rPr kumimoji="0" lang="lt-LT" altLang="lt-LT" sz="20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vienam vaikui skiriamo maksimalaus </a:t>
            </a:r>
            <a:r>
              <a:rPr kumimoji="0" lang="lt-LT" altLang="lt-LT" sz="20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paramos dydžio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lt-LT" altLang="lt-LT" sz="1800" b="1" i="1" u="none" strike="noStrike" kern="1200" cap="none" spc="0" normalizeH="0" baseline="0" noProof="0" dirty="0">
              <a:ln>
                <a:noFill/>
              </a:ln>
              <a:solidFill>
                <a:srgbClr val="C00000"/>
              </a:solidFill>
              <a:effectLst/>
              <a:uLnTx/>
              <a:uFillTx/>
              <a:latin typeface="Arial" panose="020B060402020202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1800" b="1" i="1" u="none" strike="noStrike" kern="1200" cap="none" spc="0" normalizeH="0" baseline="0" noProof="0" dirty="0">
                <a:ln>
                  <a:noFill/>
                </a:ln>
                <a:solidFill>
                  <a:srgbClr val="C00000"/>
                </a:solidFill>
                <a:effectLst/>
                <a:uLnTx/>
                <a:uFillTx/>
                <a:latin typeface="Arial" panose="020B0604020202020204" pitchFamily="34" charset="0"/>
                <a:ea typeface="Verdana" panose="020B0604030504040204" pitchFamily="34" charset="0"/>
                <a:cs typeface="Verdana" panose="020B0604030504040204" pitchFamily="34" charset="0"/>
              </a:rPr>
              <a:t>Svarbu: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1800" b="1" i="1" u="none" strike="noStrike" kern="1200" cap="none" spc="0" normalizeH="0" baseline="0" noProof="0" dirty="0">
                <a:ln>
                  <a:noFill/>
                </a:ln>
                <a:solidFill>
                  <a:srgbClr val="C00000"/>
                </a:solidFill>
                <a:effectLst/>
                <a:uLnTx/>
                <a:uFillTx/>
                <a:latin typeface="Arial" panose="020B0604020202020204" pitchFamily="34" charset="0"/>
                <a:ea typeface="+mn-ea"/>
                <a:cs typeface="+mn-cs"/>
              </a:rPr>
              <a:t>Produktai turi būti perkami ne pagal Vaisių ir daržovių bei pieno ir pieno produktų vartojimo skatinimo vaikų ugdymo įstaigose programą!</a:t>
            </a: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lt-LT" altLang="lt-LT" sz="1400" b="0" i="0" u="none" strike="noStrike" kern="1200" cap="none" spc="0" normalizeH="0" baseline="0" noProof="0" dirty="0">
              <a:ln>
                <a:noFill/>
              </a:ln>
              <a:solidFill>
                <a:srgbClr val="28A437"/>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5">
            <a:extLst>
              <a:ext uri="{FF2B5EF4-FFF2-40B4-BE49-F238E27FC236}">
                <a16:creationId xmlns:a16="http://schemas.microsoft.com/office/drawing/2014/main" id="{0A636261-DDFA-4303-B6CF-ECB51799D33B}"/>
              </a:ext>
            </a:extLst>
          </p:cNvPr>
          <p:cNvSpPr>
            <a:spLocks noChangeArrowheads="1"/>
          </p:cNvSpPr>
          <p:nvPr/>
        </p:nvSpPr>
        <p:spPr bwMode="auto">
          <a:xfrm>
            <a:off x="1403350" y="692696"/>
            <a:ext cx="67691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t-LT" altLang="lt-LT" sz="2400" b="1" i="0" u="none" strike="noStrike" kern="1200" cap="none" spc="0" normalizeH="0" baseline="0" noProof="0" dirty="0">
                <a:ln>
                  <a:noFill/>
                </a:ln>
                <a:solidFill>
                  <a:srgbClr val="28A437"/>
                </a:solidFill>
                <a:effectLst/>
                <a:uLnTx/>
                <a:uFillTx/>
                <a:latin typeface="Arial"/>
                <a:ea typeface="+mn-ea"/>
                <a:cs typeface="+mn-cs"/>
              </a:rPr>
              <a:t>Suvestinių vertinimas</a:t>
            </a:r>
            <a:endParaRPr kumimoji="0" lang="lt-LT" altLang="lt-LT"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lt-LT" altLang="lt-LT" sz="2600" b="1" i="0" u="none" strike="noStrike" kern="1200" cap="none" spc="0" normalizeH="0" baseline="0" noProof="0" dirty="0">
              <a:ln>
                <a:noFill/>
              </a:ln>
              <a:solidFill>
                <a:srgbClr val="28A437"/>
              </a:solidFill>
              <a:effectLst/>
              <a:uLnTx/>
              <a:uFillTx/>
              <a:latin typeface="Verdana" panose="020B0604030504040204" pitchFamily="34" charset="0"/>
              <a:ea typeface="+mn-ea"/>
              <a:cs typeface="+mn-cs"/>
            </a:endParaRPr>
          </a:p>
        </p:txBody>
      </p:sp>
      <p:sp>
        <p:nvSpPr>
          <p:cNvPr id="10243" name="TextBox 1">
            <a:extLst>
              <a:ext uri="{FF2B5EF4-FFF2-40B4-BE49-F238E27FC236}">
                <a16:creationId xmlns:a16="http://schemas.microsoft.com/office/drawing/2014/main" id="{8F4B7C31-78CD-49B5-8907-EECF1537295A}"/>
              </a:ext>
            </a:extLst>
          </p:cNvPr>
          <p:cNvSpPr txBox="1">
            <a:spLocks noChangeArrowheads="1"/>
          </p:cNvSpPr>
          <p:nvPr/>
        </p:nvSpPr>
        <p:spPr bwMode="auto">
          <a:xfrm>
            <a:off x="971550" y="1413421"/>
            <a:ext cx="7416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Išmokėtas avansas išskaitomas iš pirmų mokėjimų</a:t>
            </a:r>
            <a:r>
              <a:rPr kumimoji="0" lang="lt-LT" altLang="lt-LT"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pateikus išlaidų pagrindimo suvestines.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Tai reiškia, kad paramos suma nemokama, kol pagal teikiamose išlaidų pagrindimo suvestinėse numatytas lėšas pasidengia avansu išmokėta suma.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lt-LT" altLang="lt-LT"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1800" b="0" i="1" u="none" strike="noStrike" kern="1200" cap="none" spc="0" normalizeH="0" baseline="0" noProof="0" dirty="0">
                <a:ln>
                  <a:noFill/>
                </a:ln>
                <a:solidFill>
                  <a:srgbClr val="C00000"/>
                </a:solidFill>
                <a:effectLst/>
                <a:uLnTx/>
                <a:uFillTx/>
                <a:latin typeface="Arial" panose="020B0604020202020204" pitchFamily="34" charset="0"/>
                <a:ea typeface="Verdana" panose="020B0604030504040204" pitchFamily="34" charset="0"/>
                <a:cs typeface="Verdana" panose="020B0604030504040204" pitchFamily="34" charset="0"/>
              </a:rPr>
              <a:t>Dėmesio!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1800" b="0" i="1" u="none" strike="noStrike" kern="1200" cap="none" spc="0" normalizeH="0" baseline="0" noProof="0" dirty="0">
                <a:ln>
                  <a:noFill/>
                </a:ln>
                <a:solidFill>
                  <a:srgbClr val="C00000"/>
                </a:solidFill>
                <a:effectLst/>
                <a:uLnTx/>
                <a:uFillTx/>
                <a:latin typeface="Arial" panose="020B0604020202020204" pitchFamily="34" charset="0"/>
                <a:ea typeface="Verdana" panose="020B0604030504040204" pitchFamily="34" charset="0"/>
                <a:cs typeface="Verdana" panose="020B0604030504040204" pitchFamily="34" charset="0"/>
              </a:rPr>
              <a:t>Vertinant suvestines </a:t>
            </a:r>
            <a:r>
              <a:rPr kumimoji="0" lang="lt-LT" altLang="lt-LT" sz="1800" b="1" i="1" u="none" strike="noStrike" kern="1200" cap="none" spc="0" normalizeH="0" baseline="0" noProof="0" dirty="0">
                <a:ln>
                  <a:noFill/>
                </a:ln>
                <a:solidFill>
                  <a:srgbClr val="C00000"/>
                </a:solidFill>
                <a:effectLst/>
                <a:uLnTx/>
                <a:uFillTx/>
                <a:latin typeface="Arial" panose="020B0604020202020204" pitchFamily="34" charset="0"/>
                <a:ea typeface="Verdana" panose="020B0604030504040204" pitchFamily="34" charset="0"/>
                <a:cs typeface="Verdana" panose="020B0604030504040204" pitchFamily="34" charset="0"/>
              </a:rPr>
              <a:t>atsirenkama patikrinti </a:t>
            </a:r>
            <a:r>
              <a:rPr kumimoji="0" lang="lt-LT" altLang="lt-LT" sz="1800" b="0" i="1" u="none" strike="noStrike" kern="1200" cap="none" spc="0" normalizeH="0" baseline="0" noProof="0" dirty="0">
                <a:ln>
                  <a:noFill/>
                </a:ln>
                <a:solidFill>
                  <a:srgbClr val="C00000"/>
                </a:solidFill>
                <a:effectLst/>
                <a:uLnTx/>
                <a:uFillTx/>
                <a:latin typeface="Arial" panose="020B0604020202020204" pitchFamily="34" charset="0"/>
                <a:ea typeface="Verdana" panose="020B0604030504040204" pitchFamily="34" charset="0"/>
                <a:cs typeface="Verdana" panose="020B0604030504040204" pitchFamily="34" charset="0"/>
              </a:rPr>
              <a:t>keletas išlaidų pagrindimo dokumentų t. y. sąskaitų faktūrų ir išlaidų apmokėjimą pagrindžiančių dokumentų.</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lt-LT" altLang="lt-LT" sz="1800" b="0" i="1" u="none" strike="noStrike" kern="1200" cap="none" spc="0" normalizeH="0" baseline="0" noProof="0" dirty="0">
              <a:ln>
                <a:noFill/>
              </a:ln>
              <a:solidFill>
                <a:srgbClr val="C00000"/>
              </a:solidFill>
              <a:effectLst/>
              <a:uLnTx/>
              <a:uFillTx/>
              <a:latin typeface="Arial" panose="020B060402020202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lt-LT" altLang="lt-LT" sz="1800" b="0" i="1" u="none" strike="noStrike" kern="1200" cap="none" spc="0" normalizeH="0" baseline="0" noProof="0" dirty="0">
                <a:ln>
                  <a:noFill/>
                </a:ln>
                <a:solidFill>
                  <a:srgbClr val="C00000"/>
                </a:solidFill>
                <a:effectLst/>
                <a:uLnTx/>
                <a:uFillTx/>
                <a:latin typeface="Arial" panose="020B0604020202020204" pitchFamily="34" charset="0"/>
                <a:ea typeface="Verdana" panose="020B0604030504040204" pitchFamily="34" charset="0"/>
                <a:cs typeface="Verdana" panose="020B0604030504040204" pitchFamily="34" charset="0"/>
              </a:rPr>
              <a:t>Patikrinimui </a:t>
            </a:r>
            <a:r>
              <a:rPr kumimoji="0" lang="lt-LT" altLang="lt-LT" sz="1800" b="1" i="1" u="none" strike="noStrike" kern="1200" cap="none" spc="0" normalizeH="0" baseline="0" noProof="0" dirty="0">
                <a:ln>
                  <a:noFill/>
                </a:ln>
                <a:solidFill>
                  <a:srgbClr val="C00000"/>
                </a:solidFill>
                <a:effectLst/>
                <a:uLnTx/>
                <a:uFillTx/>
                <a:latin typeface="Arial" panose="020B0604020202020204" pitchFamily="34" charset="0"/>
                <a:ea typeface="Verdana" panose="020B0604030504040204" pitchFamily="34" charset="0"/>
                <a:cs typeface="Verdana" panose="020B0604030504040204" pitchFamily="34" charset="0"/>
              </a:rPr>
              <a:t>reikia pateikti atsirinktų dokumentų kopijas</a:t>
            </a:r>
            <a:r>
              <a:rPr kumimoji="0" lang="lt-LT" altLang="lt-LT" sz="1800" b="0" i="1" u="none" strike="noStrike" kern="1200" cap="none" spc="0" normalizeH="0" baseline="0" noProof="0" dirty="0">
                <a:ln>
                  <a:noFill/>
                </a:ln>
                <a:solidFill>
                  <a:srgbClr val="C00000"/>
                </a:solidFill>
                <a:effectLst/>
                <a:uLnTx/>
                <a:uFillTx/>
                <a:latin typeface="Arial" panose="020B0604020202020204" pitchFamily="34" charset="0"/>
                <a:ea typeface="Verdana" panose="020B0604030504040204" pitchFamily="34" charset="0"/>
                <a:cs typeface="Verdana" panose="020B0604030504040204" pitchFamily="34" charset="0"/>
              </a:rPr>
              <a:t>.</a:t>
            </a: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lt-LT" altLang="lt-LT" sz="1400" b="0" i="0" u="none" strike="noStrike" kern="1200" cap="none" spc="0" normalizeH="0" baseline="0" noProof="0" dirty="0">
              <a:ln>
                <a:noFill/>
              </a:ln>
              <a:solidFill>
                <a:srgbClr val="28A437"/>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04541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6E8B2D7C-3B37-4625-8CA2-D153E74F9B30}"/>
              </a:ext>
            </a:extLst>
          </p:cNvPr>
          <p:cNvSpPr>
            <a:spLocks noGrp="1"/>
          </p:cNvSpPr>
          <p:nvPr>
            <p:ph type="title"/>
          </p:nvPr>
        </p:nvSpPr>
        <p:spPr>
          <a:xfrm>
            <a:off x="2936681" y="1124744"/>
            <a:ext cx="3600400" cy="1143000"/>
          </a:xfrm>
        </p:spPr>
        <p:txBody>
          <a:bodyPr/>
          <a:lstStyle/>
          <a:p>
            <a:r>
              <a:rPr lang="lt-LT" altLang="lt-LT" sz="3500" b="1" dirty="0">
                <a:solidFill>
                  <a:srgbClr val="002060"/>
                </a:solidFill>
              </a:rPr>
              <a:t>Turinys</a:t>
            </a:r>
            <a:endParaRPr lang="en-US" altLang="lt-LT" sz="3500" b="1" dirty="0">
              <a:solidFill>
                <a:srgbClr val="002060"/>
              </a:solidFill>
            </a:endParaRPr>
          </a:p>
        </p:txBody>
      </p:sp>
      <p:sp>
        <p:nvSpPr>
          <p:cNvPr id="5123" name="Slide Number Placeholder 3">
            <a:extLst>
              <a:ext uri="{FF2B5EF4-FFF2-40B4-BE49-F238E27FC236}">
                <a16:creationId xmlns:a16="http://schemas.microsoft.com/office/drawing/2014/main" id="{61FD16ED-A13D-4068-BE25-D6C2FB49526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D15268-D078-43FD-A90C-9103599B24BC}" type="slidenum">
              <a:rPr lang="en-US" altLang="lt-LT" sz="1400" smtClean="0"/>
              <a:pPr>
                <a:spcBef>
                  <a:spcPct val="0"/>
                </a:spcBef>
                <a:buFontTx/>
                <a:buNone/>
              </a:pPr>
              <a:t>2</a:t>
            </a:fld>
            <a:endParaRPr lang="en-US" altLang="lt-LT" sz="1400" dirty="0"/>
          </a:p>
        </p:txBody>
      </p:sp>
      <p:sp>
        <p:nvSpPr>
          <p:cNvPr id="5124" name="TextBox 3">
            <a:extLst>
              <a:ext uri="{FF2B5EF4-FFF2-40B4-BE49-F238E27FC236}">
                <a16:creationId xmlns:a16="http://schemas.microsoft.com/office/drawing/2014/main" id="{42F76BA2-F375-4CB2-A457-D5D5E7537376}"/>
              </a:ext>
            </a:extLst>
          </p:cNvPr>
          <p:cNvSpPr txBox="1">
            <a:spLocks noChangeArrowheads="1"/>
          </p:cNvSpPr>
          <p:nvPr/>
        </p:nvSpPr>
        <p:spPr bwMode="auto">
          <a:xfrm>
            <a:off x="1115616" y="1916832"/>
            <a:ext cx="7789255" cy="197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pPr>
            <a:endParaRPr lang="lt-LT" altLang="lt-LT" sz="2400" b="1" dirty="0">
              <a:solidFill>
                <a:srgbClr val="002060"/>
              </a:solidFill>
            </a:endParaRPr>
          </a:p>
          <a:p>
            <a:pPr>
              <a:lnSpc>
                <a:spcPct val="150000"/>
              </a:lnSpc>
              <a:spcBef>
                <a:spcPct val="0"/>
              </a:spcBef>
            </a:pPr>
            <a:r>
              <a:rPr lang="lt-LT" altLang="lt-LT" sz="2000" b="1" dirty="0">
                <a:solidFill>
                  <a:srgbClr val="002060"/>
                </a:solidFill>
              </a:rPr>
              <a:t>Parama vaikų maitinimui </a:t>
            </a:r>
          </a:p>
          <a:p>
            <a:pPr>
              <a:lnSpc>
                <a:spcPct val="150000"/>
              </a:lnSpc>
              <a:spcBef>
                <a:spcPct val="0"/>
              </a:spcBef>
            </a:pPr>
            <a:r>
              <a:rPr lang="lt-LT" altLang="lt-LT" sz="2000" b="1" dirty="0">
                <a:solidFill>
                  <a:srgbClr val="002060"/>
                </a:solidFill>
              </a:rPr>
              <a:t>Nacionalinės mokėjimo agentūros pastebėjimai</a:t>
            </a:r>
          </a:p>
          <a:p>
            <a:pPr>
              <a:lnSpc>
                <a:spcPct val="150000"/>
              </a:lnSpc>
              <a:spcBef>
                <a:spcPct val="0"/>
              </a:spcBef>
            </a:pPr>
            <a:r>
              <a:rPr kumimoji="0" lang="lt-LT" altLang="lt-LT" sz="2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Žalieji pirkimai ir maistas</a:t>
            </a:r>
            <a:endParaRPr lang="lt-LT" altLang="lt-LT" sz="2000" b="1" dirty="0">
              <a:solidFill>
                <a:srgbClr val="002060"/>
              </a:solidFill>
            </a:endParaRPr>
          </a:p>
        </p:txBody>
      </p:sp>
      <p:pic>
        <p:nvPicPr>
          <p:cNvPr id="5" name="Picture 1">
            <a:extLst>
              <a:ext uri="{FF2B5EF4-FFF2-40B4-BE49-F238E27FC236}">
                <a16:creationId xmlns:a16="http://schemas.microsoft.com/office/drawing/2014/main" id="{F6E283F6-6168-4534-80FF-8A71EDF90D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6726" y="2433108"/>
            <a:ext cx="1083315" cy="224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75DE2E6-EBA1-44C2-9285-A3FBEA6BAAAD}"/>
              </a:ext>
            </a:extLst>
          </p:cNvPr>
          <p:cNvSpPr>
            <a:spLocks noChangeArrowheads="1"/>
          </p:cNvSpPr>
          <p:nvPr/>
        </p:nvSpPr>
        <p:spPr bwMode="auto">
          <a:xfrm>
            <a:off x="1331640" y="764704"/>
            <a:ext cx="67691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t-LT" altLang="lt-LT" sz="2400" b="1" i="0" u="none" strike="noStrike" kern="1200" cap="none" spc="0" normalizeH="0" baseline="0" noProof="0" dirty="0">
                <a:ln>
                  <a:noFill/>
                </a:ln>
                <a:solidFill>
                  <a:srgbClr val="FF0000"/>
                </a:solidFill>
                <a:effectLst/>
                <a:uLnTx/>
                <a:uFillTx/>
                <a:latin typeface="Arial"/>
                <a:ea typeface="+mn-ea"/>
                <a:cs typeface="+mn-cs"/>
              </a:rPr>
              <a:t>Dažniausios klaidos </a:t>
            </a:r>
            <a:endParaRPr kumimoji="0" lang="lt-LT" altLang="lt-LT"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lt-LT" altLang="lt-LT" sz="2600" b="1" i="0" u="none" strike="noStrike" kern="1200" cap="none" spc="0" normalizeH="0" baseline="0" noProof="0" dirty="0">
              <a:ln>
                <a:noFill/>
              </a:ln>
              <a:solidFill>
                <a:srgbClr val="28A437"/>
              </a:solidFill>
              <a:effectLst/>
              <a:uLnTx/>
              <a:uFillTx/>
              <a:latin typeface="Verdana" panose="020B0604030504040204" pitchFamily="34" charset="0"/>
              <a:ea typeface="+mn-ea"/>
              <a:cs typeface="+mn-cs"/>
            </a:endParaRPr>
          </a:p>
        </p:txBody>
      </p:sp>
      <p:sp>
        <p:nvSpPr>
          <p:cNvPr id="11267" name="TextBox 1">
            <a:extLst>
              <a:ext uri="{FF2B5EF4-FFF2-40B4-BE49-F238E27FC236}">
                <a16:creationId xmlns:a16="http://schemas.microsoft.com/office/drawing/2014/main" id="{37A89ACF-104D-4B6D-8E44-186815CAA88B}"/>
              </a:ext>
            </a:extLst>
          </p:cNvPr>
          <p:cNvSpPr txBox="1">
            <a:spLocks noChangeArrowheads="1"/>
          </p:cNvSpPr>
          <p:nvPr/>
        </p:nvSpPr>
        <p:spPr bwMode="auto">
          <a:xfrm>
            <a:off x="899591" y="1268759"/>
            <a:ext cx="7607821" cy="551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rPr>
              <a:t>Ne taip skaičiuojami pasiekti procentai;</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rPr>
              <a:t>Produktai nenurodomi kilogramais;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rPr>
              <a:t>Ne taip skaičiuojamas faktiškai maitintų vaikų skaičius;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rPr>
              <a:t>Pamirštama atsiųsti naujai sudarytas sutartis, ar atsinaujinusį NKP produktų sąrašą;</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rPr>
              <a:t>Užpildoma ne tokia suvestinės forma (naujausias dokumentų formas ir kitus aktualius dokumentus galima rasti </a:t>
            </a:r>
            <a:r>
              <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hlinkClick r:id="rId3"/>
              </a:rPr>
              <a:t>https://www.nma.lt/index.php/parama/nacionalinemis-lesomis-finansuojamos-priemones/valstybes-paramos-priemones/ekologisku-zemes-ukio-ir-maisto-produktu-vartojimo-skatinimas-ikimokyklinio-ugdymo-istaigose/21177</a:t>
            </a:r>
            <a:endParaRPr kumimoji="0" lang="lt-LT" altLang="lt-LT"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lt-LT" altLang="lt-LT" sz="18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lt-LT" altLang="lt-LT" sz="18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lt-LT" altLang="lt-LT" sz="18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Verdana" panose="020B0604030504040204" pitchFamily="34" charset="0"/>
            </a:endParaRPr>
          </a:p>
        </p:txBody>
      </p:sp>
      <p:pic>
        <p:nvPicPr>
          <p:cNvPr id="3" name="Paveikslėlis 2">
            <a:extLst>
              <a:ext uri="{FF2B5EF4-FFF2-40B4-BE49-F238E27FC236}">
                <a16:creationId xmlns:a16="http://schemas.microsoft.com/office/drawing/2014/main" id="{77475CD6-92EC-40BD-8DC2-EACDE943E83E}"/>
              </a:ext>
            </a:extLst>
          </p:cNvPr>
          <p:cNvPicPr>
            <a:picLocks noChangeAspect="1"/>
          </p:cNvPicPr>
          <p:nvPr/>
        </p:nvPicPr>
        <p:blipFill>
          <a:blip r:embed="rId4"/>
          <a:stretch>
            <a:fillRect/>
          </a:stretch>
        </p:blipFill>
        <p:spPr>
          <a:xfrm>
            <a:off x="6444208" y="1082397"/>
            <a:ext cx="1859868" cy="123991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1763688" y="463099"/>
            <a:ext cx="6408712" cy="1143000"/>
          </a:xfrm>
        </p:spPr>
        <p:txBody>
          <a:bodyPr/>
          <a:lstStyle/>
          <a:p>
            <a:pPr lvl="0">
              <a:defRPr/>
            </a:pPr>
            <a:r>
              <a:rPr lang="lt-LT" altLang="lt-LT" sz="2400" b="1" kern="1200" dirty="0">
                <a:solidFill>
                  <a:srgbClr val="002060"/>
                </a:solidFill>
                <a:latin typeface="Arial" panose="020B0604020202020204" pitchFamily="34" charset="0"/>
                <a:ea typeface="+mn-ea"/>
                <a:cs typeface="+mn-cs"/>
              </a:rPr>
              <a:t>Šiandienos rezultatai</a:t>
            </a: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a:xfrm>
            <a:off x="971600" y="1170928"/>
            <a:ext cx="6840761" cy="2258072"/>
          </a:xfrm>
        </p:spPr>
        <p:txBody>
          <a:bodyPr/>
          <a:lstStyle/>
          <a:p>
            <a:pPr marL="0" indent="0">
              <a:buNone/>
            </a:pPr>
            <a:r>
              <a:rPr lang="lt-LT" sz="2000" dirty="0">
                <a:solidFill>
                  <a:srgbClr val="002060"/>
                </a:solidFill>
              </a:rPr>
              <a:t>Pagal Švietimo informacinių technologijų centro duomenis 2018-2019 m. m. ikimokyklinio ugdymo įstaigų buvo 731 ir jas lankė 102 633 vaikai. </a:t>
            </a:r>
          </a:p>
          <a:p>
            <a:pPr marL="0" indent="0">
              <a:buNone/>
            </a:pPr>
            <a:endParaRPr lang="lt-LT" sz="2000" dirty="0">
              <a:solidFill>
                <a:srgbClr val="002060"/>
              </a:solidFill>
            </a:endParaRPr>
          </a:p>
          <a:p>
            <a:pPr marL="0" indent="0">
              <a:buNone/>
            </a:pPr>
            <a:r>
              <a:rPr lang="lt-LT" sz="2000" dirty="0">
                <a:solidFill>
                  <a:srgbClr val="002060"/>
                </a:solidFill>
              </a:rPr>
              <a:t>2019 m., planavome, kad paramos pagal priemonę gali kreiptis apie 3 proc., t. y. 22 ikimokyklinio ugdymo įstaigos. </a:t>
            </a:r>
          </a:p>
          <a:p>
            <a:pPr marL="0" indent="0">
              <a:buNone/>
            </a:pPr>
            <a:endParaRPr lang="lt-LT" sz="2000" dirty="0">
              <a:solidFill>
                <a:srgbClr val="002060"/>
              </a:solidFill>
            </a:endParaRPr>
          </a:p>
          <a:p>
            <a:pPr marL="0" indent="0">
              <a:buNone/>
            </a:pPr>
            <a:r>
              <a:rPr lang="lt-LT" sz="2000" dirty="0">
                <a:solidFill>
                  <a:srgbClr val="002060"/>
                </a:solidFill>
              </a:rPr>
              <a:t>Paramai 2019 m. skirta 186 000 Eur, o 2020 m. – 571 000 Eur. </a:t>
            </a:r>
          </a:p>
          <a:p>
            <a:pPr marL="0" indent="0">
              <a:buNone/>
            </a:pPr>
            <a:r>
              <a:rPr lang="lt-LT" sz="2000" dirty="0">
                <a:solidFill>
                  <a:srgbClr val="002060"/>
                </a:solidFill>
              </a:rPr>
              <a:t>Viso buvo 4 paraiškų rinkimai.</a:t>
            </a:r>
          </a:p>
          <a:p>
            <a:pPr marL="0" indent="0" algn="ctr">
              <a:buNone/>
            </a:pPr>
            <a:endParaRPr lang="lt-LT" sz="2000" dirty="0">
              <a:solidFill>
                <a:srgbClr val="002060"/>
              </a:solidFill>
            </a:endParaRP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lt-L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8" name="Paveikslėlis 7">
            <a:extLst>
              <a:ext uri="{FF2B5EF4-FFF2-40B4-BE49-F238E27FC236}">
                <a16:creationId xmlns:a16="http://schemas.microsoft.com/office/drawing/2014/main" id="{0E154D49-9D1E-48F3-A712-5A445A3B6744}"/>
              </a:ext>
            </a:extLst>
          </p:cNvPr>
          <p:cNvPicPr>
            <a:picLocks noChangeAspect="1"/>
          </p:cNvPicPr>
          <p:nvPr/>
        </p:nvPicPr>
        <p:blipFill rotWithShape="1">
          <a:blip r:embed="rId3"/>
          <a:srcRect l="3537" t="21465" r="5001" b="11684"/>
          <a:stretch/>
        </p:blipFill>
        <p:spPr>
          <a:xfrm>
            <a:off x="2154560" y="4653136"/>
            <a:ext cx="4474840" cy="1478864"/>
          </a:xfrm>
          <a:prstGeom prst="rect">
            <a:avLst/>
          </a:prstGeom>
        </p:spPr>
      </p:pic>
    </p:spTree>
    <p:extLst>
      <p:ext uri="{BB962C8B-B14F-4D97-AF65-F5344CB8AC3E}">
        <p14:creationId xmlns:p14="http://schemas.microsoft.com/office/powerpoint/2010/main" val="3174818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2051720" y="398399"/>
            <a:ext cx="6408712" cy="1143000"/>
          </a:xfrm>
        </p:spPr>
        <p:txBody>
          <a:bodyPr/>
          <a:lstStyle/>
          <a:p>
            <a:pPr lvl="0">
              <a:defRPr/>
            </a:pPr>
            <a:r>
              <a:rPr lang="lt-LT" altLang="lt-LT" sz="2400" b="1" kern="1200" dirty="0">
                <a:solidFill>
                  <a:srgbClr val="002060"/>
                </a:solidFill>
                <a:latin typeface="Arial" panose="020B0604020202020204" pitchFamily="34" charset="0"/>
                <a:ea typeface="+mn-ea"/>
                <a:cs typeface="+mn-cs"/>
              </a:rPr>
              <a:t>Šiandienos rezultatai</a:t>
            </a: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a:xfrm>
            <a:off x="899592" y="1113216"/>
            <a:ext cx="5760640" cy="2258072"/>
          </a:xfrm>
        </p:spPr>
        <p:txBody>
          <a:bodyPr/>
          <a:lstStyle/>
          <a:p>
            <a:pPr marL="0" indent="0">
              <a:buNone/>
            </a:pPr>
            <a:r>
              <a:rPr lang="lt-LT" sz="2000" dirty="0">
                <a:solidFill>
                  <a:srgbClr val="002060"/>
                </a:solidFill>
              </a:rPr>
              <a:t>2019 m. parama pasinaudojo </a:t>
            </a:r>
            <a:r>
              <a:rPr lang="lt-LT" sz="2000" b="1" dirty="0">
                <a:solidFill>
                  <a:srgbClr val="002060"/>
                </a:solidFill>
              </a:rPr>
              <a:t>7 paramos gavėjai</a:t>
            </a:r>
            <a:r>
              <a:rPr lang="lt-LT" sz="2000" dirty="0">
                <a:solidFill>
                  <a:srgbClr val="002060"/>
                </a:solidFill>
              </a:rPr>
              <a:t>, maitinantys 997 vaikus, jiems kompensuotas kainų skirtumas už 57 131,25 Eur valstybės biudžeto lėšų. </a:t>
            </a:r>
          </a:p>
          <a:p>
            <a:pPr marL="0" indent="0">
              <a:buNone/>
            </a:pPr>
            <a:r>
              <a:rPr lang="lt-LT" sz="2000" dirty="0">
                <a:solidFill>
                  <a:srgbClr val="002060"/>
                </a:solidFill>
              </a:rPr>
              <a:t>2020 m. paramoje dalyvauja </a:t>
            </a:r>
            <a:r>
              <a:rPr lang="lt-LT" sz="2000" b="1" dirty="0">
                <a:solidFill>
                  <a:srgbClr val="002060"/>
                </a:solidFill>
              </a:rPr>
              <a:t>10</a:t>
            </a:r>
            <a:r>
              <a:rPr lang="lt-LT" sz="2000" dirty="0">
                <a:solidFill>
                  <a:srgbClr val="002060"/>
                </a:solidFill>
              </a:rPr>
              <a:t> ikimokyklinio ugdymo įstaigos.  </a:t>
            </a:r>
            <a:r>
              <a:rPr lang="lt-LT" sz="2000" b="1" dirty="0">
                <a:solidFill>
                  <a:srgbClr val="002060"/>
                </a:solidFill>
              </a:rPr>
              <a:t>4 Panevėžio r., po 2 Ukmergės ir Lazdijų, po vieną Kauno r. ir Vilniaus miesto.</a:t>
            </a:r>
          </a:p>
          <a:p>
            <a:pPr marL="0" indent="0" algn="ctr">
              <a:buNone/>
            </a:pPr>
            <a:endParaRPr lang="lt-LT" sz="2000" dirty="0">
              <a:solidFill>
                <a:srgbClr val="002060"/>
              </a:solidFill>
            </a:endParaRP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lt-L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30C80D9D-FD78-4F6A-A058-ABFF42F06F79}"/>
              </a:ext>
            </a:extLst>
          </p:cNvPr>
          <p:cNvSpPr txBox="1"/>
          <p:nvPr/>
        </p:nvSpPr>
        <p:spPr>
          <a:xfrm>
            <a:off x="901025" y="3902171"/>
            <a:ext cx="7643192" cy="1815882"/>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lt-LT" sz="2000" b="0" i="0" u="none" strike="noStrike" kern="0" cap="none" spc="0" normalizeH="0" baseline="0" noProof="0" dirty="0">
                <a:ln>
                  <a:noFill/>
                </a:ln>
                <a:solidFill>
                  <a:srgbClr val="002060"/>
                </a:solidFill>
                <a:effectLst/>
                <a:uLnTx/>
                <a:uFillTx/>
                <a:latin typeface="Arial"/>
                <a:ea typeface="+mn-ea"/>
                <a:cs typeface="+mn-cs"/>
              </a:rPr>
              <a:t>Ugdymo įstaigos kaip vienas iš svarbiausių </a:t>
            </a:r>
            <a:r>
              <a:rPr kumimoji="0" lang="lt-LT" sz="2000" b="1" i="0" u="none" strike="noStrike" kern="0" cap="none" spc="0" normalizeH="0" baseline="0" noProof="0" dirty="0">
                <a:ln>
                  <a:noFill/>
                </a:ln>
                <a:solidFill>
                  <a:srgbClr val="002060"/>
                </a:solidFill>
                <a:effectLst/>
                <a:uLnTx/>
                <a:uFillTx/>
                <a:latin typeface="Arial"/>
                <a:ea typeface="+mn-ea"/>
                <a:cs typeface="+mn-cs"/>
              </a:rPr>
              <a:t>problemų, trukdančių dalyvauti paramoje</a:t>
            </a:r>
            <a:r>
              <a:rPr kumimoji="0" lang="lt-LT" sz="2000" b="0" i="0" u="none" strike="noStrike" kern="0" cap="none" spc="0" normalizeH="0" baseline="0" noProof="0" dirty="0">
                <a:ln>
                  <a:noFill/>
                </a:ln>
                <a:solidFill>
                  <a:srgbClr val="002060"/>
                </a:solidFill>
                <a:effectLst/>
                <a:uLnTx/>
                <a:uFillTx/>
                <a:latin typeface="Arial"/>
                <a:ea typeface="+mn-ea"/>
                <a:cs typeface="+mn-cs"/>
              </a:rPr>
              <a:t>, nurodė: </a:t>
            </a:r>
          </a:p>
          <a:p>
            <a:pPr marL="800100" marR="0" lvl="1"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lt-LT" sz="2000" b="0" i="0" u="none" strike="noStrike" kern="0" cap="none" spc="0" normalizeH="0" baseline="0" noProof="0" dirty="0">
                <a:ln>
                  <a:noFill/>
                </a:ln>
                <a:solidFill>
                  <a:srgbClr val="C00000"/>
                </a:solidFill>
                <a:effectLst/>
                <a:uLnTx/>
                <a:uFillTx/>
                <a:latin typeface="Arial"/>
                <a:ea typeface="+mn-ea"/>
                <a:cs typeface="+mn-cs"/>
              </a:rPr>
              <a:t>neranda ekologiškų produktų gamintojų; </a:t>
            </a:r>
          </a:p>
          <a:p>
            <a:pPr marL="800100" marR="0" lvl="1"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lt-LT" sz="2000" b="0" i="0" u="none" strike="noStrike" kern="0" cap="none" spc="0" normalizeH="0" baseline="0" noProof="0" dirty="0">
                <a:ln>
                  <a:noFill/>
                </a:ln>
                <a:solidFill>
                  <a:srgbClr val="C00000"/>
                </a:solidFill>
                <a:effectLst/>
                <a:uLnTx/>
                <a:uFillTx/>
                <a:latin typeface="Arial"/>
                <a:ea typeface="+mn-ea"/>
                <a:cs typeface="+mn-cs"/>
              </a:rPr>
              <a:t>per mažas jų siūlomas asortimentas;</a:t>
            </a:r>
          </a:p>
          <a:p>
            <a:pPr marL="800100" marR="0" lvl="1"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lang="lt-LT" sz="2000" kern="0" dirty="0">
                <a:solidFill>
                  <a:srgbClr val="C00000"/>
                </a:solidFill>
                <a:latin typeface="Arial"/>
              </a:rPr>
              <a:t>Siūlė tobulinti Taisykles.</a:t>
            </a:r>
            <a:r>
              <a:rPr kumimoji="0" lang="lt-LT" sz="2000" b="0" i="0" u="none" strike="noStrike" kern="0" cap="none" spc="0" normalizeH="0" baseline="0" noProof="0" dirty="0">
                <a:ln>
                  <a:noFill/>
                </a:ln>
                <a:solidFill>
                  <a:srgbClr val="C00000"/>
                </a:solidFill>
                <a:effectLst/>
                <a:uLnTx/>
                <a:uFillTx/>
                <a:latin typeface="Arial"/>
                <a:ea typeface="+mn-ea"/>
                <a:cs typeface="+mn-cs"/>
              </a:rPr>
              <a:t> </a:t>
            </a:r>
          </a:p>
        </p:txBody>
      </p:sp>
      <p:pic>
        <p:nvPicPr>
          <p:cNvPr id="6" name="Paveikslėlis 5">
            <a:extLst>
              <a:ext uri="{FF2B5EF4-FFF2-40B4-BE49-F238E27FC236}">
                <a16:creationId xmlns:a16="http://schemas.microsoft.com/office/drawing/2014/main" id="{64597ECA-A303-4327-B7C3-86CEC95B405C}"/>
              </a:ext>
            </a:extLst>
          </p:cNvPr>
          <p:cNvPicPr>
            <a:picLocks noChangeAspect="1"/>
          </p:cNvPicPr>
          <p:nvPr/>
        </p:nvPicPr>
        <p:blipFill>
          <a:blip r:embed="rId3"/>
          <a:stretch>
            <a:fillRect/>
          </a:stretch>
        </p:blipFill>
        <p:spPr>
          <a:xfrm>
            <a:off x="6634878" y="1578576"/>
            <a:ext cx="2267946" cy="1500510"/>
          </a:xfrm>
          <a:prstGeom prst="rect">
            <a:avLst/>
          </a:prstGeom>
        </p:spPr>
      </p:pic>
    </p:spTree>
    <p:extLst>
      <p:ext uri="{BB962C8B-B14F-4D97-AF65-F5344CB8AC3E}">
        <p14:creationId xmlns:p14="http://schemas.microsoft.com/office/powerpoint/2010/main" val="938835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2051720" y="398399"/>
            <a:ext cx="6408712" cy="1143000"/>
          </a:xfrm>
        </p:spPr>
        <p:txBody>
          <a:bodyPr/>
          <a:lstStyle/>
          <a:p>
            <a:pPr lvl="0">
              <a:defRPr/>
            </a:pPr>
            <a:r>
              <a:rPr lang="lt-LT" altLang="lt-LT" sz="2400" b="1" kern="1200" dirty="0">
                <a:solidFill>
                  <a:srgbClr val="002060"/>
                </a:solidFill>
                <a:latin typeface="Arial" panose="020B0604020202020204" pitchFamily="34" charset="0"/>
                <a:ea typeface="+mn-ea"/>
                <a:cs typeface="+mn-cs"/>
              </a:rPr>
              <a:t>Taisyklių palengvinimai</a:t>
            </a: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a:xfrm>
            <a:off x="323528" y="1005989"/>
            <a:ext cx="8640961" cy="2258072"/>
          </a:xfrm>
        </p:spPr>
        <p:txBody>
          <a:bodyPr/>
          <a:lstStyle/>
          <a:p>
            <a:pPr marL="0" indent="0" algn="just">
              <a:buNone/>
            </a:pPr>
            <a:r>
              <a:rPr lang="lt-LT" sz="1800" dirty="0">
                <a:solidFill>
                  <a:srgbClr val="002060"/>
                </a:solidFill>
              </a:rPr>
              <a:t>Siekiant suaktyvinti šią priemonę, </a:t>
            </a:r>
            <a:r>
              <a:rPr lang="lt-LT" sz="1800" dirty="0">
                <a:solidFill>
                  <a:srgbClr val="006017"/>
                </a:solidFill>
              </a:rPr>
              <a:t>įvertinus</a:t>
            </a:r>
            <a:r>
              <a:rPr lang="lt-LT" sz="1800" dirty="0">
                <a:solidFill>
                  <a:srgbClr val="002060"/>
                </a:solidFill>
              </a:rPr>
              <a:t> paraiškas pateikusių </a:t>
            </a:r>
            <a:r>
              <a:rPr lang="lt-LT" sz="1800" dirty="0">
                <a:solidFill>
                  <a:srgbClr val="006017"/>
                </a:solidFill>
              </a:rPr>
              <a:t>ikimokyklinio ugdymo įstaigų pastabas</a:t>
            </a:r>
            <a:r>
              <a:rPr lang="lt-LT" sz="1800" dirty="0">
                <a:solidFill>
                  <a:srgbClr val="002060"/>
                </a:solidFill>
              </a:rPr>
              <a:t>, parengti </a:t>
            </a:r>
            <a:r>
              <a:rPr lang="lt-LT" sz="1800" b="1" dirty="0">
                <a:solidFill>
                  <a:srgbClr val="006017"/>
                </a:solidFill>
              </a:rPr>
              <a:t>per 2 metus net 5 taisyklių </a:t>
            </a:r>
            <a:r>
              <a:rPr lang="lt-LT" sz="1800" dirty="0">
                <a:solidFill>
                  <a:srgbClr val="002060"/>
                </a:solidFill>
              </a:rPr>
              <a:t>pakeitimai:</a:t>
            </a:r>
          </a:p>
          <a:p>
            <a:pPr marL="0" indent="0" algn="just">
              <a:buNone/>
            </a:pPr>
            <a:endParaRPr lang="lt-LT" sz="1800" dirty="0">
              <a:solidFill>
                <a:srgbClr val="002060"/>
              </a:solidFill>
            </a:endParaRPr>
          </a:p>
          <a:p>
            <a:pPr algn="just">
              <a:buFont typeface="Wingdings" panose="05000000000000000000" pitchFamily="2" charset="2"/>
              <a:buChar char="ü"/>
            </a:pPr>
            <a:r>
              <a:rPr lang="lt-LT" sz="1600" b="1" dirty="0">
                <a:solidFill>
                  <a:srgbClr val="002060"/>
                </a:solidFill>
              </a:rPr>
              <a:t>skatinamas ne tik ekologiškų, bet ir NKP vartojimas </a:t>
            </a:r>
            <a:r>
              <a:rPr lang="lt-LT" sz="1600" dirty="0">
                <a:solidFill>
                  <a:srgbClr val="002060"/>
                </a:solidFill>
              </a:rPr>
              <a:t>ikimokyklinio ugdymo įstaigose. </a:t>
            </a:r>
          </a:p>
          <a:p>
            <a:pPr algn="just">
              <a:buFont typeface="Wingdings" panose="05000000000000000000" pitchFamily="2" charset="2"/>
              <a:buChar char="ü"/>
            </a:pPr>
            <a:r>
              <a:rPr lang="lt-LT" sz="1600" dirty="0">
                <a:solidFill>
                  <a:srgbClr val="002060"/>
                </a:solidFill>
              </a:rPr>
              <a:t>sumažintas būtinas pagal kokybės sistemas pagamintų produktų kiekis: </a:t>
            </a:r>
            <a:r>
              <a:rPr lang="lt-LT" sz="1600" b="1" dirty="0">
                <a:solidFill>
                  <a:srgbClr val="002060"/>
                </a:solidFill>
              </a:rPr>
              <a:t>vietoje 80 </a:t>
            </a:r>
            <a:r>
              <a:rPr lang="lt-LT" sz="1600" dirty="0">
                <a:solidFill>
                  <a:srgbClr val="002060"/>
                </a:solidFill>
              </a:rPr>
              <a:t>procentų ekologiškų produktų dabar nustatytas reikalavimas – </a:t>
            </a:r>
            <a:r>
              <a:rPr lang="lt-LT" sz="1600" b="1" dirty="0">
                <a:solidFill>
                  <a:srgbClr val="002060"/>
                </a:solidFill>
              </a:rPr>
              <a:t>60 procentų</a:t>
            </a:r>
            <a:r>
              <a:rPr lang="lt-LT" sz="1600" dirty="0">
                <a:solidFill>
                  <a:srgbClr val="002060"/>
                </a:solidFill>
              </a:rPr>
              <a:t>.</a:t>
            </a:r>
          </a:p>
          <a:p>
            <a:pPr algn="just">
              <a:buFont typeface="Wingdings" panose="05000000000000000000" pitchFamily="2" charset="2"/>
              <a:buChar char="ü"/>
            </a:pPr>
            <a:r>
              <a:rPr lang="lt-LT" sz="1600" dirty="0">
                <a:solidFill>
                  <a:srgbClr val="002060"/>
                </a:solidFill>
              </a:rPr>
              <a:t>Nėra būtina su paraiška pateikti sutarties tiekėjais kopijas, ekologiškų produktų tiekėjo patvirtinamųjų dokumentų kopijas ir planuojamų įsigyti NKP gamintojų sąrašą. Dokumentus galima pateikti ir vėliau, bet </a:t>
            </a:r>
            <a:r>
              <a:rPr lang="lt-LT" sz="1600" b="1" dirty="0">
                <a:solidFill>
                  <a:srgbClr val="002060"/>
                </a:solidFill>
              </a:rPr>
              <a:t>ne vėliau kaip per 2 mėnesius nuo NMA sprendimo skirti paramą priėmimo dienos</a:t>
            </a:r>
            <a:r>
              <a:rPr lang="lt-LT" sz="1600" dirty="0">
                <a:solidFill>
                  <a:srgbClr val="002060"/>
                </a:solidFill>
              </a:rPr>
              <a:t>. </a:t>
            </a:r>
          </a:p>
          <a:p>
            <a:pPr algn="just">
              <a:buFont typeface="Wingdings" panose="05000000000000000000" pitchFamily="2" charset="2"/>
              <a:buChar char="ü"/>
            </a:pPr>
            <a:r>
              <a:rPr lang="lt-LT" sz="1600" dirty="0">
                <a:solidFill>
                  <a:srgbClr val="002060"/>
                </a:solidFill>
              </a:rPr>
              <a:t>Atsisakyta perteklinio reikalavimo vaikų ugdymo įstaigoms užtikrinti, kad </a:t>
            </a:r>
            <a:r>
              <a:rPr lang="lt-LT" sz="1600" b="1" dirty="0">
                <a:solidFill>
                  <a:srgbClr val="002060"/>
                </a:solidFill>
              </a:rPr>
              <a:t>per 3 nepertraukiamus mėnesius</a:t>
            </a:r>
            <a:r>
              <a:rPr lang="lt-LT" sz="1600" dirty="0">
                <a:solidFill>
                  <a:srgbClr val="002060"/>
                </a:solidFill>
              </a:rPr>
              <a:t> įsigytų pagal kokybės sistemas pagamintų produktų dalis nuo viso tam laikotarpiui vaikų maitinimui skirto maisto kiekio </a:t>
            </a:r>
            <a:r>
              <a:rPr lang="lt-LT" sz="1600" b="1" dirty="0">
                <a:solidFill>
                  <a:srgbClr val="002060"/>
                </a:solidFill>
              </a:rPr>
              <a:t>būtų ne mažesnė kaip 50 proc</a:t>
            </a:r>
            <a:r>
              <a:rPr lang="lt-LT" sz="1600" dirty="0">
                <a:solidFill>
                  <a:srgbClr val="002060"/>
                </a:solidFill>
              </a:rPr>
              <a:t>.;</a:t>
            </a:r>
          </a:p>
          <a:p>
            <a:pPr algn="just">
              <a:buFont typeface="Wingdings" panose="05000000000000000000" pitchFamily="2" charset="2"/>
              <a:buChar char="ü"/>
            </a:pPr>
            <a:r>
              <a:rPr lang="lt-LT" sz="1600" dirty="0">
                <a:solidFill>
                  <a:srgbClr val="002060"/>
                </a:solidFill>
              </a:rPr>
              <a:t>Atsisakyta perteklinio reikalavimo pareiškėjams </a:t>
            </a:r>
            <a:r>
              <a:rPr lang="lt-LT" sz="1600" b="1" dirty="0">
                <a:solidFill>
                  <a:srgbClr val="002060"/>
                </a:solidFill>
              </a:rPr>
              <a:t>prašyti paramos tik už 3, 6 ar 9 mėnesius.</a:t>
            </a:r>
            <a:r>
              <a:rPr lang="lt-LT" sz="1600" dirty="0">
                <a:solidFill>
                  <a:srgbClr val="002060"/>
                </a:solidFill>
              </a:rPr>
              <a:t> </a:t>
            </a:r>
          </a:p>
          <a:p>
            <a:pPr algn="just">
              <a:buFont typeface="Wingdings" panose="05000000000000000000" pitchFamily="2" charset="2"/>
              <a:buChar char="ü"/>
            </a:pPr>
            <a:r>
              <a:rPr lang="lt-LT" sz="1600" dirty="0">
                <a:solidFill>
                  <a:srgbClr val="002060"/>
                </a:solidFill>
              </a:rPr>
              <a:t>Supaprastinta atsiskaitymo sistema, pakanka pateikti I</a:t>
            </a:r>
            <a:r>
              <a:rPr lang="lt-LT" sz="1600" b="1" dirty="0">
                <a:solidFill>
                  <a:srgbClr val="002060"/>
                </a:solidFill>
              </a:rPr>
              <a:t>šlaidų pagrindimo suvestinę ir informaciją apie faktiškai maitintų vaikų skaičių </a:t>
            </a:r>
            <a:r>
              <a:rPr lang="lt-LT" sz="1600" dirty="0">
                <a:solidFill>
                  <a:srgbClr val="002060"/>
                </a:solidFill>
              </a:rPr>
              <a:t>per atsiskaitymo laikotarpį.</a:t>
            </a:r>
          </a:p>
          <a:p>
            <a:pPr marL="0" indent="0" algn="just">
              <a:buNone/>
            </a:pPr>
            <a:r>
              <a:rPr lang="lt-LT" sz="1600" dirty="0">
                <a:solidFill>
                  <a:srgbClr val="002060"/>
                </a:solidFill>
              </a:rPr>
              <a:t> </a:t>
            </a:r>
          </a:p>
          <a:p>
            <a:pPr marL="0" indent="0" algn="just">
              <a:buNone/>
            </a:pPr>
            <a:endParaRPr lang="lt-LT" sz="1600" dirty="0">
              <a:solidFill>
                <a:srgbClr val="002060"/>
              </a:solidFill>
            </a:endParaRP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lt-L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27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2051720" y="398399"/>
            <a:ext cx="6408712" cy="1143000"/>
          </a:xfrm>
        </p:spPr>
        <p:txBody>
          <a:bodyPr/>
          <a:lstStyle/>
          <a:p>
            <a:pPr lvl="0">
              <a:defRPr/>
            </a:pPr>
            <a:r>
              <a:rPr lang="lt-LT" altLang="lt-LT" sz="2400" b="1" kern="1200" dirty="0">
                <a:solidFill>
                  <a:srgbClr val="002060"/>
                </a:solidFill>
                <a:latin typeface="Arial" panose="020B0604020202020204" pitchFamily="34" charset="0"/>
                <a:ea typeface="+mn-ea"/>
                <a:cs typeface="+mn-cs"/>
              </a:rPr>
              <a:t>Naujausi pakeitimai</a:t>
            </a: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a:xfrm>
            <a:off x="323528" y="1005989"/>
            <a:ext cx="8640961" cy="2258072"/>
          </a:xfrm>
        </p:spPr>
        <p:txBody>
          <a:bodyPr/>
          <a:lstStyle/>
          <a:p>
            <a:pPr>
              <a:buFont typeface="Wingdings" panose="05000000000000000000" pitchFamily="2" charset="2"/>
              <a:buChar char="ü"/>
            </a:pPr>
            <a:r>
              <a:rPr lang="lt-LT" sz="1800" b="1" dirty="0">
                <a:solidFill>
                  <a:srgbClr val="002060"/>
                </a:solidFill>
              </a:rPr>
              <a:t>Paraiškoje nurodytas vaikų skaičius</a:t>
            </a:r>
            <a:r>
              <a:rPr lang="lt-LT" sz="1800" dirty="0">
                <a:solidFill>
                  <a:srgbClr val="002060"/>
                </a:solidFill>
              </a:rPr>
              <a:t>, suderinus su Agentūra, </a:t>
            </a:r>
            <a:r>
              <a:rPr lang="lt-LT" sz="1800" b="1" dirty="0">
                <a:solidFill>
                  <a:srgbClr val="002060"/>
                </a:solidFill>
              </a:rPr>
              <a:t>gali būti tikslinamas</a:t>
            </a:r>
            <a:r>
              <a:rPr lang="lt-LT" sz="1800" dirty="0">
                <a:solidFill>
                  <a:srgbClr val="002060"/>
                </a:solidFill>
              </a:rPr>
              <a:t> mokslo metų pradžioje arba dėl kitų objektyvių priežasčių.</a:t>
            </a:r>
          </a:p>
          <a:p>
            <a:pPr>
              <a:buFont typeface="Wingdings" panose="05000000000000000000" pitchFamily="2" charset="2"/>
              <a:buChar char="ü"/>
            </a:pPr>
            <a:endParaRPr lang="lt-LT" sz="1800" dirty="0">
              <a:solidFill>
                <a:srgbClr val="002060"/>
              </a:solidFill>
            </a:endParaRPr>
          </a:p>
          <a:p>
            <a:pPr>
              <a:buFont typeface="Wingdings" panose="05000000000000000000" pitchFamily="2" charset="2"/>
              <a:buChar char="ü"/>
            </a:pPr>
            <a:r>
              <a:rPr lang="lt-LT" sz="1800" dirty="0">
                <a:solidFill>
                  <a:srgbClr val="002060"/>
                </a:solidFill>
              </a:rPr>
              <a:t>Padidėjus vaikų skaičiui, lyginant su nurodytu paraiškoje, </a:t>
            </a:r>
            <a:r>
              <a:rPr lang="lt-LT" sz="1800" b="1" dirty="0">
                <a:solidFill>
                  <a:srgbClr val="002060"/>
                </a:solidFill>
              </a:rPr>
              <a:t>maksimali mokėtina paramos suma gali būti didinama, tik jeigu pakanka tais metais paramai skirtų valstybės biudžeto lėšų. </a:t>
            </a:r>
            <a:r>
              <a:rPr lang="lt-LT" sz="1800" dirty="0">
                <a:solidFill>
                  <a:srgbClr val="002060"/>
                </a:solidFill>
              </a:rPr>
              <a:t>Jei jų nepakanka, tai maksimali mokėtina paramos suma gali būti didinama tik tuo atveju</a:t>
            </a:r>
            <a:r>
              <a:rPr lang="lt-LT" sz="1800" b="1" dirty="0">
                <a:solidFill>
                  <a:srgbClr val="002060"/>
                </a:solidFill>
              </a:rPr>
              <a:t>, jei skiriama paramai papildomai valstybės biudžeto lėšų. Agentūra </a:t>
            </a:r>
            <a:r>
              <a:rPr lang="lt-LT" sz="1800" dirty="0">
                <a:solidFill>
                  <a:srgbClr val="002060"/>
                </a:solidFill>
              </a:rPr>
              <a:t>patikslintą maksimalią mokėtiną paramos sumą patvirtina sprendimo skirti paramą pakeitimu.</a:t>
            </a:r>
          </a:p>
          <a:p>
            <a:pPr>
              <a:buFont typeface="Wingdings" panose="05000000000000000000" pitchFamily="2" charset="2"/>
              <a:buChar char="ü"/>
            </a:pPr>
            <a:endParaRPr lang="lt-LT" sz="1800" dirty="0">
              <a:solidFill>
                <a:srgbClr val="002060"/>
              </a:solidFill>
            </a:endParaRPr>
          </a:p>
          <a:p>
            <a:pPr>
              <a:buFont typeface="Wingdings" panose="05000000000000000000" pitchFamily="2" charset="2"/>
              <a:buChar char="ü"/>
            </a:pPr>
            <a:r>
              <a:rPr lang="lt-LT" sz="1800" dirty="0">
                <a:solidFill>
                  <a:srgbClr val="002060"/>
                </a:solidFill>
              </a:rPr>
              <a:t>Maksimalus paramos dydis vienam vaikui </a:t>
            </a:r>
            <a:r>
              <a:rPr lang="lt-LT" sz="1800" b="1" dirty="0">
                <a:solidFill>
                  <a:srgbClr val="002060"/>
                </a:solidFill>
              </a:rPr>
              <a:t>per mėnesį yra 20 eurų</a:t>
            </a:r>
            <a:r>
              <a:rPr lang="lt-LT" sz="1800" dirty="0">
                <a:solidFill>
                  <a:srgbClr val="002060"/>
                </a:solidFill>
              </a:rPr>
              <a:t>, jei vaikų maitinimui per visą paramos laikotarpį įsigyti pasirenkama </a:t>
            </a:r>
            <a:r>
              <a:rPr lang="lt-LT" sz="1800" b="1" dirty="0">
                <a:solidFill>
                  <a:srgbClr val="002060"/>
                </a:solidFill>
              </a:rPr>
              <a:t>ne mažiau kaip 60 proc.</a:t>
            </a:r>
            <a:r>
              <a:rPr lang="lt-LT" sz="1800" dirty="0">
                <a:solidFill>
                  <a:srgbClr val="002060"/>
                </a:solidFill>
              </a:rPr>
              <a:t> pagal kokybės sistemas pagamintų produktų viso vaikų maitinimui skirto maisto kiekio, </a:t>
            </a:r>
            <a:r>
              <a:rPr lang="lt-LT" sz="1800" b="1" dirty="0">
                <a:solidFill>
                  <a:srgbClr val="002060"/>
                </a:solidFill>
              </a:rPr>
              <a:t>arba 17 eurų, </a:t>
            </a:r>
            <a:r>
              <a:rPr lang="lt-LT" sz="1800" dirty="0">
                <a:solidFill>
                  <a:srgbClr val="002060"/>
                </a:solidFill>
              </a:rPr>
              <a:t>jei vaikų maitinimui per visą paramos laikotarpį įsigyti pasirenkama </a:t>
            </a:r>
            <a:r>
              <a:rPr lang="lt-LT" sz="1800" b="1" dirty="0">
                <a:solidFill>
                  <a:srgbClr val="002060"/>
                </a:solidFill>
              </a:rPr>
              <a:t>ne mažiau kaip 50 proc. </a:t>
            </a:r>
            <a:r>
              <a:rPr lang="lt-LT" sz="1800" dirty="0">
                <a:solidFill>
                  <a:srgbClr val="002060"/>
                </a:solidFill>
              </a:rPr>
              <a:t>pagal kokybės sistemas pagamintų produktų viso vaikų maitinimui skirto maisto kiekio. </a:t>
            </a: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lt-L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6053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2051720" y="398399"/>
            <a:ext cx="6408712" cy="1143000"/>
          </a:xfrm>
        </p:spPr>
        <p:txBody>
          <a:bodyPr/>
          <a:lstStyle/>
          <a:p>
            <a:pPr lvl="0">
              <a:defRPr/>
            </a:pPr>
            <a:r>
              <a:rPr lang="lt-LT" altLang="lt-LT" sz="2400" b="1" kern="1200" dirty="0">
                <a:solidFill>
                  <a:srgbClr val="002060"/>
                </a:solidFill>
                <a:latin typeface="Arial" panose="020B0604020202020204" pitchFamily="34" charset="0"/>
                <a:ea typeface="+mn-ea"/>
                <a:cs typeface="+mn-cs"/>
              </a:rPr>
              <a:t>Ateities perspektyvos</a:t>
            </a: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a:xfrm>
            <a:off x="323527" y="1052736"/>
            <a:ext cx="8496945" cy="2258072"/>
          </a:xfrm>
        </p:spPr>
        <p:txBody>
          <a:bodyPr/>
          <a:lstStyle/>
          <a:p>
            <a:pPr>
              <a:buFont typeface="Wingdings" panose="05000000000000000000" pitchFamily="2" charset="2"/>
              <a:buChar char="ü"/>
            </a:pPr>
            <a:r>
              <a:rPr lang="lt-LT" sz="2000" dirty="0">
                <a:solidFill>
                  <a:srgbClr val="002060"/>
                </a:solidFill>
              </a:rPr>
              <a:t>Po informacijos sklaidos ypač </a:t>
            </a:r>
            <a:r>
              <a:rPr lang="lt-LT" sz="2000" b="1" dirty="0">
                <a:solidFill>
                  <a:srgbClr val="002060"/>
                </a:solidFill>
              </a:rPr>
              <a:t>suaktyvėjo domėjimasis</a:t>
            </a:r>
            <a:r>
              <a:rPr lang="lt-LT" sz="2000" dirty="0">
                <a:solidFill>
                  <a:srgbClr val="002060"/>
                </a:solidFill>
              </a:rPr>
              <a:t> parama tiek iš </a:t>
            </a:r>
            <a:r>
              <a:rPr lang="lt-LT" sz="2000" b="1" dirty="0">
                <a:solidFill>
                  <a:srgbClr val="002060"/>
                </a:solidFill>
              </a:rPr>
              <a:t>ugdymo įstaigų, tiek iš savivaldybių, tiek ir pačių ūkininkų bei gamintojų </a:t>
            </a:r>
            <a:r>
              <a:rPr lang="lt-LT" sz="2000" dirty="0">
                <a:solidFill>
                  <a:srgbClr val="002060"/>
                </a:solidFill>
              </a:rPr>
              <a:t>pusės. </a:t>
            </a:r>
          </a:p>
          <a:p>
            <a:pPr>
              <a:buFont typeface="Wingdings" panose="05000000000000000000" pitchFamily="2" charset="2"/>
              <a:buChar char="ü"/>
            </a:pPr>
            <a:endParaRPr lang="lt-LT" sz="1050" dirty="0">
              <a:solidFill>
                <a:srgbClr val="002060"/>
              </a:solidFill>
            </a:endParaRPr>
          </a:p>
          <a:p>
            <a:pPr>
              <a:buFont typeface="Wingdings" panose="05000000000000000000" pitchFamily="2" charset="2"/>
              <a:buChar char="ü"/>
            </a:pPr>
            <a:r>
              <a:rPr lang="lt-LT" sz="2000" dirty="0">
                <a:solidFill>
                  <a:srgbClr val="002060"/>
                </a:solidFill>
              </a:rPr>
              <a:t>Pagal jų pageidavimą </a:t>
            </a:r>
            <a:r>
              <a:rPr lang="lt-LT" sz="2000" b="1" dirty="0">
                <a:solidFill>
                  <a:srgbClr val="002060"/>
                </a:solidFill>
              </a:rPr>
              <a:t>2021 m. planuojami organizuoti mokomieji seminarai ugdymo įstaigoms</a:t>
            </a:r>
            <a:r>
              <a:rPr lang="lt-LT" sz="2000" dirty="0">
                <a:solidFill>
                  <a:srgbClr val="002060"/>
                </a:solidFill>
              </a:rPr>
              <a:t>. </a:t>
            </a:r>
          </a:p>
          <a:p>
            <a:pPr>
              <a:buFont typeface="Wingdings" panose="05000000000000000000" pitchFamily="2" charset="2"/>
              <a:buChar char="ü"/>
            </a:pPr>
            <a:endParaRPr lang="lt-LT" sz="2000" dirty="0">
              <a:solidFill>
                <a:srgbClr val="002060"/>
              </a:solidFill>
            </a:endParaRPr>
          </a:p>
          <a:p>
            <a:pPr>
              <a:buFont typeface="Wingdings" panose="05000000000000000000" pitchFamily="2" charset="2"/>
              <a:buChar char="ü"/>
            </a:pPr>
            <a:r>
              <a:rPr lang="lt-LT" sz="2000" b="1" dirty="0">
                <a:solidFill>
                  <a:srgbClr val="002060"/>
                </a:solidFill>
              </a:rPr>
              <a:t>2021 m.</a:t>
            </a:r>
            <a:r>
              <a:rPr lang="lt-LT" sz="2000" dirty="0">
                <a:solidFill>
                  <a:srgbClr val="002060"/>
                </a:solidFill>
              </a:rPr>
              <a:t> Žemės ūkio, maisto ūkio ir kaimo plėtros skatinimo programoje skirta </a:t>
            </a:r>
            <a:r>
              <a:rPr lang="lt-LT" sz="2000" b="1" dirty="0">
                <a:solidFill>
                  <a:srgbClr val="002060"/>
                </a:solidFill>
              </a:rPr>
              <a:t>1008 000 Eur, </a:t>
            </a:r>
            <a:r>
              <a:rPr lang="lt-LT" sz="2000" dirty="0">
                <a:solidFill>
                  <a:srgbClr val="002060"/>
                </a:solidFill>
              </a:rPr>
              <a:t>numatytos proporcingai didinti lėšos </a:t>
            </a:r>
            <a:r>
              <a:rPr lang="lt-LT" sz="2000" b="1" dirty="0">
                <a:solidFill>
                  <a:srgbClr val="002060"/>
                </a:solidFill>
              </a:rPr>
              <a:t>ir 2022 bei 2023 metams.</a:t>
            </a: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lt-L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aveikslėlis 4">
            <a:extLst>
              <a:ext uri="{FF2B5EF4-FFF2-40B4-BE49-F238E27FC236}">
                <a16:creationId xmlns:a16="http://schemas.microsoft.com/office/drawing/2014/main" id="{0DEB078E-9E31-490C-917B-14F808F24F4E}"/>
              </a:ext>
            </a:extLst>
          </p:cNvPr>
          <p:cNvPicPr>
            <a:picLocks noChangeAspect="1"/>
          </p:cNvPicPr>
          <p:nvPr/>
        </p:nvPicPr>
        <p:blipFill rotWithShape="1">
          <a:blip r:embed="rId3"/>
          <a:srcRect l="9838" r="9838"/>
          <a:stretch/>
        </p:blipFill>
        <p:spPr>
          <a:xfrm>
            <a:off x="3528864" y="4362637"/>
            <a:ext cx="3024336" cy="1882588"/>
          </a:xfrm>
          <a:prstGeom prst="rect">
            <a:avLst/>
          </a:prstGeom>
        </p:spPr>
      </p:pic>
    </p:spTree>
    <p:extLst>
      <p:ext uri="{BB962C8B-B14F-4D97-AF65-F5344CB8AC3E}">
        <p14:creationId xmlns:p14="http://schemas.microsoft.com/office/powerpoint/2010/main" val="3629873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1115616" y="465163"/>
            <a:ext cx="8229600" cy="1143000"/>
          </a:xfrm>
        </p:spPr>
        <p:txBody>
          <a:bodyPr/>
          <a:lstStyle/>
          <a:p>
            <a:pPr marL="0" marR="0" lvl="0" indent="0" defTabSz="914400" rtl="0" eaLnBrk="0" fontAlgn="base" latinLnBrk="0" hangingPunct="0">
              <a:lnSpc>
                <a:spcPct val="100000"/>
              </a:lnSpc>
              <a:spcBef>
                <a:spcPct val="0"/>
              </a:spcBef>
              <a:spcAft>
                <a:spcPct val="0"/>
              </a:spcAft>
              <a:tabLst/>
              <a:defRPr/>
            </a:pPr>
            <a: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Žalieji pirkimai</a:t>
            </a: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a:xfrm>
            <a:off x="456808" y="1166018"/>
            <a:ext cx="8147560" cy="4525963"/>
          </a:xfrm>
        </p:spPr>
        <p:txBody>
          <a:bodyPr/>
          <a:lstStyle/>
          <a:p>
            <a:pPr marL="0" indent="0">
              <a:buNone/>
            </a:pPr>
            <a:r>
              <a:rPr lang="lt-LT" sz="2000" dirty="0">
                <a:solidFill>
                  <a:srgbClr val="002060"/>
                </a:solidFill>
              </a:rPr>
              <a:t>LR Vyriausybės 2010 m. liepos 21 d. nutarimo Nr. 1133 „Dėl Lietuvos Respublikos Vyriausybės 2007 m. rugpjūčio 8 d. nutarimo Nr. 804 „</a:t>
            </a:r>
            <a:r>
              <a:rPr lang="lt-LT" sz="2000" b="1" dirty="0">
                <a:solidFill>
                  <a:srgbClr val="002060"/>
                </a:solidFill>
              </a:rPr>
              <a:t>Dėl nacionalinės žaliųjų pirkimų įgyvendinimo programos patvirtinimo</a:t>
            </a:r>
            <a:r>
              <a:rPr lang="lt-LT" sz="2000" dirty="0">
                <a:solidFill>
                  <a:srgbClr val="002060"/>
                </a:solidFill>
              </a:rPr>
              <a:t>“ ir jį keitusių nutarimų pripažinimo netekusiais galios“ 2 punkto reikalavimai: </a:t>
            </a:r>
          </a:p>
          <a:p>
            <a:endParaRPr lang="lt-LT" sz="900" dirty="0">
              <a:solidFill>
                <a:srgbClr val="002060"/>
              </a:solidFill>
            </a:endParaRPr>
          </a:p>
          <a:p>
            <a:pPr marL="0" indent="0">
              <a:buNone/>
            </a:pPr>
            <a:r>
              <a:rPr lang="lt-LT" sz="2000" dirty="0">
                <a:solidFill>
                  <a:srgbClr val="002060"/>
                </a:solidFill>
              </a:rPr>
              <a:t>LR viešųjų pirkimų įstatyme apibrėžtos </a:t>
            </a:r>
            <a:r>
              <a:rPr lang="lt-LT" sz="2000" b="1" dirty="0">
                <a:solidFill>
                  <a:srgbClr val="002060"/>
                </a:solidFill>
              </a:rPr>
              <a:t>perkančiosios organizacijos </a:t>
            </a:r>
            <a:r>
              <a:rPr lang="lt-LT" sz="2000" dirty="0">
                <a:solidFill>
                  <a:srgbClr val="002060"/>
                </a:solidFill>
              </a:rPr>
              <a:t>(privačios verslo įmonės tai gali daryti savanoriškai), atlikdamos prekių, paslaugų ir darbų viešuosius pirkimus, </a:t>
            </a:r>
            <a:r>
              <a:rPr lang="lt-LT" sz="2000" b="1" dirty="0">
                <a:solidFill>
                  <a:srgbClr val="002060"/>
                </a:solidFill>
              </a:rPr>
              <a:t>turi taikyti aplinkos apsaugos kriterijus</a:t>
            </a:r>
            <a:r>
              <a:rPr lang="lt-LT" sz="2000" dirty="0">
                <a:solidFill>
                  <a:srgbClr val="002060"/>
                </a:solidFill>
              </a:rPr>
              <a:t>, skaičiuojant pagal skaičių ir pagal vertę, </a:t>
            </a:r>
          </a:p>
          <a:p>
            <a:pPr lvl="1"/>
            <a:r>
              <a:rPr lang="lt-LT" sz="1800" b="1" dirty="0">
                <a:solidFill>
                  <a:srgbClr val="006017"/>
                </a:solidFill>
              </a:rPr>
              <a:t>ne mažiau kaip 45 procentams – 2018 metais, </a:t>
            </a:r>
          </a:p>
          <a:p>
            <a:pPr lvl="1"/>
            <a:r>
              <a:rPr lang="lt-LT" sz="1800" b="1" dirty="0">
                <a:solidFill>
                  <a:srgbClr val="006017"/>
                </a:solidFill>
              </a:rPr>
              <a:t>ne mažiau kaip 50 procentų – 2019 metais </a:t>
            </a:r>
          </a:p>
          <a:p>
            <a:pPr lvl="1"/>
            <a:r>
              <a:rPr lang="lt-LT" sz="1800" b="1" dirty="0">
                <a:solidFill>
                  <a:srgbClr val="006017"/>
                </a:solidFill>
              </a:rPr>
              <a:t>ne mažiau kaip 50 procentų – 2020 metais</a:t>
            </a:r>
            <a:r>
              <a:rPr lang="lt-LT" sz="1800" b="1" dirty="0">
                <a:solidFill>
                  <a:srgbClr val="002060"/>
                </a:solidFill>
              </a:rPr>
              <a:t>, </a:t>
            </a:r>
          </a:p>
          <a:p>
            <a:pPr lvl="1"/>
            <a:endParaRPr lang="lt-LT" sz="1800" b="1" dirty="0">
              <a:solidFill>
                <a:srgbClr val="002060"/>
              </a:solidFill>
            </a:endParaRPr>
          </a:p>
          <a:p>
            <a:pPr marL="0" indent="0">
              <a:buNone/>
            </a:pPr>
            <a:r>
              <a:rPr lang="lt-LT" sz="2000" b="1" dirty="0">
                <a:solidFill>
                  <a:srgbClr val="002060"/>
                </a:solidFill>
              </a:rPr>
              <a:t>⃰ </a:t>
            </a:r>
            <a:r>
              <a:rPr lang="lt-LT" sz="1600" dirty="0">
                <a:solidFill>
                  <a:srgbClr val="002060"/>
                </a:solidFill>
              </a:rPr>
              <a:t> išskyrus tuos atvejus, kai rinkoje nėra prekių, taip pat tais atvejais, kai jų taikymo išimtys numatytos Lietuvos Respublikos įstatymuose ir Lietuvos Respublikos Vyriausybės nutarimuose</a:t>
            </a:r>
            <a:r>
              <a:rPr lang="lt-LT" sz="2000" dirty="0">
                <a:solidFill>
                  <a:srgbClr val="002060"/>
                </a:solidFill>
              </a:rPr>
              <a:t>.</a:t>
            </a: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lt-L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aveikslėlis 4">
            <a:extLst>
              <a:ext uri="{FF2B5EF4-FFF2-40B4-BE49-F238E27FC236}">
                <a16:creationId xmlns:a16="http://schemas.microsoft.com/office/drawing/2014/main" id="{D06658F2-F40B-4933-89FF-566A5A0F8B32}"/>
              </a:ext>
            </a:extLst>
          </p:cNvPr>
          <p:cNvPicPr>
            <a:picLocks noChangeAspect="1"/>
          </p:cNvPicPr>
          <p:nvPr/>
        </p:nvPicPr>
        <p:blipFill rotWithShape="1">
          <a:blip r:embed="rId2"/>
          <a:srcRect l="13774" t="10542" r="20863" b="4063"/>
          <a:stretch/>
        </p:blipFill>
        <p:spPr>
          <a:xfrm flipH="1">
            <a:off x="6579326" y="4273238"/>
            <a:ext cx="1458101" cy="1143000"/>
          </a:xfrm>
          <a:prstGeom prst="rect">
            <a:avLst/>
          </a:prstGeom>
        </p:spPr>
      </p:pic>
    </p:spTree>
    <p:extLst>
      <p:ext uri="{BB962C8B-B14F-4D97-AF65-F5344CB8AC3E}">
        <p14:creationId xmlns:p14="http://schemas.microsoft.com/office/powerpoint/2010/main" val="1340328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539552" y="692696"/>
            <a:ext cx="8229600" cy="1143000"/>
          </a:xfrm>
        </p:spPr>
        <p:txBody>
          <a:bodyPr/>
          <a:lstStyle/>
          <a:p>
            <a:pPr marL="0" marR="0" lvl="0" indent="0" defTabSz="914400" rtl="0" eaLnBrk="0" fontAlgn="base" latinLnBrk="0" hangingPunct="0">
              <a:lnSpc>
                <a:spcPct val="100000"/>
              </a:lnSpc>
              <a:spcBef>
                <a:spcPct val="0"/>
              </a:spcBef>
              <a:spcAft>
                <a:spcPct val="0"/>
              </a:spcAft>
              <a:tabLst/>
              <a:defRPr/>
            </a:pPr>
            <a: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Žalieji pirkimai ir maistas</a:t>
            </a: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p:txBody>
          <a:bodyPr/>
          <a:lstStyle/>
          <a:p>
            <a:r>
              <a:rPr lang="lt-LT" sz="2400" dirty="0">
                <a:solidFill>
                  <a:srgbClr val="002060"/>
                </a:solidFill>
              </a:rPr>
              <a:t>Pagal </a:t>
            </a:r>
            <a:r>
              <a:rPr lang="lt-LT" sz="2400" b="1" dirty="0">
                <a:solidFill>
                  <a:srgbClr val="002060"/>
                </a:solidFill>
              </a:rPr>
              <a:t>2018 m. </a:t>
            </a:r>
            <a:r>
              <a:rPr lang="lt-LT" sz="2400" dirty="0">
                <a:solidFill>
                  <a:srgbClr val="002060"/>
                </a:solidFill>
              </a:rPr>
              <a:t>vykdytų žaliųjų pirkimų rezultatų ataskaitą bendroji žaliųjų pirkimų, kai buvo perkami produktai, kurių pirkimams taikytini aplinkos apsaugos kriterijai, iš sąrašo, skaičius </a:t>
            </a:r>
            <a:r>
              <a:rPr lang="lt-LT" sz="2400" b="1" u="sng" dirty="0">
                <a:solidFill>
                  <a:srgbClr val="002060"/>
                </a:solidFill>
              </a:rPr>
              <a:t>buvo </a:t>
            </a:r>
            <a:r>
              <a:rPr lang="lt-LT" sz="2400" b="1" u="sng" dirty="0">
                <a:solidFill>
                  <a:srgbClr val="C00000"/>
                </a:solidFill>
              </a:rPr>
              <a:t>7,0</a:t>
            </a:r>
            <a:r>
              <a:rPr lang="lt-LT" sz="2400" b="1" u="sng" dirty="0">
                <a:solidFill>
                  <a:srgbClr val="002060"/>
                </a:solidFill>
              </a:rPr>
              <a:t> proc. (turi būti 45 proc.) </a:t>
            </a:r>
          </a:p>
          <a:p>
            <a:r>
              <a:rPr lang="lt-LT" sz="2400" dirty="0">
                <a:solidFill>
                  <a:srgbClr val="002060"/>
                </a:solidFill>
              </a:rPr>
              <a:t> </a:t>
            </a:r>
          </a:p>
          <a:p>
            <a:r>
              <a:rPr lang="lt-LT" sz="2400" dirty="0">
                <a:solidFill>
                  <a:srgbClr val="002060"/>
                </a:solidFill>
              </a:rPr>
              <a:t>2018 m. didžiausią žaliųjų pirkimų vertės dalį pagal produktus sudarė:</a:t>
            </a:r>
          </a:p>
          <a:p>
            <a:pPr>
              <a:buFont typeface="Wingdings" panose="05000000000000000000" pitchFamily="2" charset="2"/>
              <a:buChar char="ü"/>
            </a:pPr>
            <a:r>
              <a:rPr lang="lt-LT" sz="2400" dirty="0">
                <a:solidFill>
                  <a:srgbClr val="002060"/>
                </a:solidFill>
              </a:rPr>
              <a:t>biuro įranga – </a:t>
            </a:r>
            <a:r>
              <a:rPr lang="lt-LT" sz="2400" b="1" dirty="0">
                <a:solidFill>
                  <a:srgbClr val="002060"/>
                </a:solidFill>
              </a:rPr>
              <a:t>91,1 proc., </a:t>
            </a:r>
          </a:p>
          <a:p>
            <a:pPr>
              <a:buFont typeface="Wingdings" panose="05000000000000000000" pitchFamily="2" charset="2"/>
              <a:buChar char="ü"/>
            </a:pPr>
            <a:r>
              <a:rPr lang="lt-LT" sz="2400" dirty="0">
                <a:solidFill>
                  <a:srgbClr val="002060"/>
                </a:solidFill>
              </a:rPr>
              <a:t>kitos raštinės prekės – </a:t>
            </a:r>
            <a:r>
              <a:rPr lang="lt-LT" sz="2400" b="1" dirty="0">
                <a:solidFill>
                  <a:srgbClr val="002060"/>
                </a:solidFill>
              </a:rPr>
              <a:t>69,3 proc. </a:t>
            </a:r>
          </a:p>
          <a:p>
            <a:pPr>
              <a:buFont typeface="Wingdings" panose="05000000000000000000" pitchFamily="2" charset="2"/>
              <a:buChar char="ü"/>
            </a:pPr>
            <a:r>
              <a:rPr lang="lt-LT" sz="2400" dirty="0">
                <a:solidFill>
                  <a:srgbClr val="C00000"/>
                </a:solidFill>
              </a:rPr>
              <a:t>maistas ir viešojo maitinimo paslaugos </a:t>
            </a:r>
          </a:p>
          <a:p>
            <a:pPr marL="1371600" lvl="3" indent="0">
              <a:buNone/>
            </a:pPr>
            <a:r>
              <a:rPr lang="lt-LT" sz="3200" dirty="0">
                <a:solidFill>
                  <a:srgbClr val="C00000"/>
                </a:solidFill>
              </a:rPr>
              <a:t>	- </a:t>
            </a:r>
            <a:r>
              <a:rPr lang="lt-LT" sz="3200" b="1" dirty="0">
                <a:solidFill>
                  <a:srgbClr val="C00000"/>
                </a:solidFill>
              </a:rPr>
              <a:t>6,7 proc. </a:t>
            </a: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lt-L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6" name="Paveikslėlis 5">
            <a:extLst>
              <a:ext uri="{FF2B5EF4-FFF2-40B4-BE49-F238E27FC236}">
                <a16:creationId xmlns:a16="http://schemas.microsoft.com/office/drawing/2014/main" id="{B574EA1D-ED69-4A9E-B466-5536EAC68773}"/>
              </a:ext>
            </a:extLst>
          </p:cNvPr>
          <p:cNvPicPr>
            <a:picLocks noChangeAspect="1"/>
          </p:cNvPicPr>
          <p:nvPr/>
        </p:nvPicPr>
        <p:blipFill rotWithShape="1">
          <a:blip r:embed="rId2"/>
          <a:srcRect r="67258"/>
          <a:stretch/>
        </p:blipFill>
        <p:spPr>
          <a:xfrm>
            <a:off x="7277546" y="4032525"/>
            <a:ext cx="1026455" cy="2468662"/>
          </a:xfrm>
          <a:prstGeom prst="rect">
            <a:avLst/>
          </a:prstGeom>
        </p:spPr>
      </p:pic>
      <p:pic>
        <p:nvPicPr>
          <p:cNvPr id="7" name="Paveikslėlis 6">
            <a:extLst>
              <a:ext uri="{FF2B5EF4-FFF2-40B4-BE49-F238E27FC236}">
                <a16:creationId xmlns:a16="http://schemas.microsoft.com/office/drawing/2014/main" id="{23C529FD-0EEF-4A38-93D9-E7DE18E3F05C}"/>
              </a:ext>
            </a:extLst>
          </p:cNvPr>
          <p:cNvPicPr>
            <a:picLocks noChangeAspect="1"/>
          </p:cNvPicPr>
          <p:nvPr/>
        </p:nvPicPr>
        <p:blipFill>
          <a:blip r:embed="rId3"/>
          <a:stretch>
            <a:fillRect/>
          </a:stretch>
        </p:blipFill>
        <p:spPr>
          <a:xfrm>
            <a:off x="5683422" y="4149080"/>
            <a:ext cx="1259222" cy="1259222"/>
          </a:xfrm>
          <a:prstGeom prst="rect">
            <a:avLst/>
          </a:prstGeom>
        </p:spPr>
      </p:pic>
    </p:spTree>
    <p:extLst>
      <p:ext uri="{BB962C8B-B14F-4D97-AF65-F5344CB8AC3E}">
        <p14:creationId xmlns:p14="http://schemas.microsoft.com/office/powerpoint/2010/main" val="2642711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1187624" y="479336"/>
            <a:ext cx="8229600" cy="1143000"/>
          </a:xfrm>
        </p:spPr>
        <p:txBody>
          <a:bodyPr/>
          <a:lstStyle/>
          <a:p>
            <a:pPr marL="0" marR="0" lvl="0" indent="0" defTabSz="914400" rtl="0" eaLnBrk="0" fontAlgn="base" latinLnBrk="0" hangingPunct="0">
              <a:lnSpc>
                <a:spcPct val="100000"/>
              </a:lnSpc>
              <a:spcBef>
                <a:spcPct val="0"/>
              </a:spcBef>
              <a:spcAft>
                <a:spcPct val="0"/>
              </a:spcAft>
              <a:tabLst/>
              <a:defRPr/>
            </a:pPr>
            <a: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ŽŪM siūlymai žaliesiems pirkimams: </a:t>
            </a: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a:xfrm>
            <a:off x="107504" y="1070795"/>
            <a:ext cx="8856984" cy="4525963"/>
          </a:xfrm>
        </p:spPr>
        <p:txBody>
          <a:bodyPr/>
          <a:lstStyle/>
          <a:p>
            <a:r>
              <a:rPr lang="lt-LT" sz="2000" dirty="0">
                <a:solidFill>
                  <a:srgbClr val="002060"/>
                </a:solidFill>
              </a:rPr>
              <a:t>nustatyti, kad Lietuvos Respublikos viešųjų pirkimų įstatyme apibrėžtos </a:t>
            </a:r>
            <a:r>
              <a:rPr lang="lt-LT" sz="2000" b="1" dirty="0">
                <a:solidFill>
                  <a:srgbClr val="002060"/>
                </a:solidFill>
              </a:rPr>
              <a:t>perkančiosios organizacijos, atlikdamos prekių viešuosius pirkimus ar pirkimus, kuriems nustatyti aplinkos apsaugos kriterijai, turi taikyti šiuos kriterijus, skaičiuodamos pagal skaičių ir pagal vertę;</a:t>
            </a:r>
          </a:p>
          <a:p>
            <a:pPr lvl="1"/>
            <a:r>
              <a:rPr lang="lt-LT" sz="2000" b="1" dirty="0">
                <a:solidFill>
                  <a:srgbClr val="006017"/>
                </a:solidFill>
              </a:rPr>
              <a:t>maisto prekėms ne mažiau kaip 10 proc. – 2020 m., </a:t>
            </a:r>
          </a:p>
          <a:p>
            <a:pPr lvl="1"/>
            <a:r>
              <a:rPr lang="lt-LT" sz="2000" b="1" dirty="0">
                <a:solidFill>
                  <a:srgbClr val="006017"/>
                </a:solidFill>
              </a:rPr>
              <a:t>ne mažiau kaip 15 proc. – 2021 m.,</a:t>
            </a:r>
          </a:p>
          <a:p>
            <a:pPr lvl="1"/>
            <a:r>
              <a:rPr lang="lt-LT" sz="2000" b="1" dirty="0">
                <a:solidFill>
                  <a:srgbClr val="006017"/>
                </a:solidFill>
              </a:rPr>
              <a:t>ne mažiau kaip 20 proc. – nuo 2022 m. </a:t>
            </a:r>
            <a:endParaRPr lang="lt-LT" sz="2000" dirty="0">
              <a:solidFill>
                <a:srgbClr val="006017"/>
              </a:solidFill>
            </a:endParaRPr>
          </a:p>
          <a:p>
            <a:pPr marL="0" indent="0">
              <a:buNone/>
            </a:pPr>
            <a:r>
              <a:rPr lang="lt-LT" sz="2000" dirty="0">
                <a:solidFill>
                  <a:srgbClr val="002060"/>
                </a:solidFill>
              </a:rPr>
              <a:t>      </a:t>
            </a:r>
            <a:r>
              <a:rPr lang="lt-LT" sz="1800" dirty="0">
                <a:solidFill>
                  <a:srgbClr val="002060"/>
                </a:solidFill>
              </a:rPr>
              <a:t>išskyrus tuos atvejus, kai rinkoje nėra maisto prekių, atitinkančių</a:t>
            </a:r>
          </a:p>
          <a:p>
            <a:pPr marL="0" indent="0">
              <a:buNone/>
            </a:pPr>
            <a:r>
              <a:rPr lang="lt-LT" sz="1800" dirty="0">
                <a:solidFill>
                  <a:srgbClr val="002060"/>
                </a:solidFill>
              </a:rPr>
              <a:t>       žaliesiems pirkimams nustatytus aplinkos apsaugos kriterijus.  </a:t>
            </a: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lt-L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6" name="Paveikslėlis 5">
            <a:extLst>
              <a:ext uri="{FF2B5EF4-FFF2-40B4-BE49-F238E27FC236}">
                <a16:creationId xmlns:a16="http://schemas.microsoft.com/office/drawing/2014/main" id="{FEE0F955-2BFA-4060-A6FC-22E8F15DF542}"/>
              </a:ext>
            </a:extLst>
          </p:cNvPr>
          <p:cNvPicPr>
            <a:picLocks noChangeAspect="1"/>
          </p:cNvPicPr>
          <p:nvPr/>
        </p:nvPicPr>
        <p:blipFill>
          <a:blip r:embed="rId2"/>
          <a:stretch>
            <a:fillRect/>
          </a:stretch>
        </p:blipFill>
        <p:spPr>
          <a:xfrm>
            <a:off x="3483006" y="4335213"/>
            <a:ext cx="2177988" cy="1451992"/>
          </a:xfrm>
          <a:prstGeom prst="rect">
            <a:avLst/>
          </a:prstGeom>
        </p:spPr>
      </p:pic>
    </p:spTree>
    <p:extLst>
      <p:ext uri="{BB962C8B-B14F-4D97-AF65-F5344CB8AC3E}">
        <p14:creationId xmlns:p14="http://schemas.microsoft.com/office/powerpoint/2010/main" val="3224743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1187624" y="479336"/>
            <a:ext cx="8229600" cy="1143000"/>
          </a:xfrm>
        </p:spPr>
        <p:txBody>
          <a:bodyPr/>
          <a:lstStyle/>
          <a:p>
            <a:pPr marL="0" marR="0" lvl="0" indent="0" defTabSz="914400" rtl="0" eaLnBrk="0" fontAlgn="base" latinLnBrk="0" hangingPunct="0">
              <a:lnSpc>
                <a:spcPct val="100000"/>
              </a:lnSpc>
              <a:spcBef>
                <a:spcPct val="0"/>
              </a:spcBef>
              <a:spcAft>
                <a:spcPct val="0"/>
              </a:spcAft>
              <a:tabLst/>
              <a:defRPr/>
            </a:pPr>
            <a: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Kontaktai pasiteiravimui:</a:t>
            </a: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a:xfrm>
            <a:off x="1115616" y="1166018"/>
            <a:ext cx="7776864" cy="4525963"/>
          </a:xfrm>
        </p:spPr>
        <p:txBody>
          <a:bodyPr/>
          <a:lstStyle/>
          <a:p>
            <a:pPr marL="0" indent="0">
              <a:buNone/>
            </a:pPr>
            <a:r>
              <a:rPr lang="lt-LT" sz="2000" dirty="0">
                <a:solidFill>
                  <a:srgbClr val="006017"/>
                </a:solidFill>
              </a:rPr>
              <a:t>DAGMARA ŽEBRAUSKIENĖ </a:t>
            </a:r>
          </a:p>
          <a:p>
            <a:pPr marL="0" indent="0">
              <a:buNone/>
            </a:pPr>
            <a:r>
              <a:rPr lang="lt-LT" sz="2000" dirty="0">
                <a:solidFill>
                  <a:srgbClr val="002060"/>
                </a:solidFill>
              </a:rPr>
              <a:t>Nacionalinės mokėjimo agentūros </a:t>
            </a:r>
          </a:p>
          <a:p>
            <a:pPr marL="0" indent="0">
              <a:buNone/>
            </a:pPr>
            <a:r>
              <a:rPr lang="lt-LT" sz="2000" dirty="0">
                <a:solidFill>
                  <a:srgbClr val="002060"/>
                </a:solidFill>
              </a:rPr>
              <a:t>Kaimo plėtros, žuvininkystės programų ir nacionalinės paramos departamento </a:t>
            </a:r>
          </a:p>
          <a:p>
            <a:pPr marL="0" indent="0">
              <a:buNone/>
            </a:pPr>
            <a:r>
              <a:rPr lang="lt-LT" sz="2000" dirty="0">
                <a:solidFill>
                  <a:srgbClr val="002060"/>
                </a:solidFill>
              </a:rPr>
              <a:t>Nacionalinės paramos skyriaus vyriausioji specialistė </a:t>
            </a:r>
          </a:p>
          <a:p>
            <a:pPr marL="0" indent="0">
              <a:buNone/>
            </a:pPr>
            <a:r>
              <a:rPr lang="lt-LT" sz="2000" dirty="0">
                <a:solidFill>
                  <a:srgbClr val="002060"/>
                </a:solidFill>
              </a:rPr>
              <a:t>Tel. +370 5 252 6792</a:t>
            </a:r>
          </a:p>
          <a:p>
            <a:pPr marL="0" indent="0">
              <a:buNone/>
            </a:pPr>
            <a:r>
              <a:rPr lang="lt-LT" sz="2000" dirty="0">
                <a:solidFill>
                  <a:srgbClr val="002060"/>
                </a:solidFill>
              </a:rPr>
              <a:t>El. p. </a:t>
            </a:r>
            <a:r>
              <a:rPr lang="lt-LT" sz="2000" dirty="0" err="1">
                <a:solidFill>
                  <a:srgbClr val="002060"/>
                </a:solidFill>
              </a:rPr>
              <a:t>dagmara.zebrauskiene@nma.lt</a:t>
            </a:r>
            <a:r>
              <a:rPr lang="lt-LT" sz="2000" dirty="0">
                <a:solidFill>
                  <a:srgbClr val="002060"/>
                </a:solidFill>
              </a:rPr>
              <a:t> </a:t>
            </a:r>
          </a:p>
          <a:p>
            <a:pPr marL="0" indent="0">
              <a:buNone/>
            </a:pPr>
            <a:endParaRPr lang="lt-LT" sz="2000" dirty="0">
              <a:solidFill>
                <a:srgbClr val="002060"/>
              </a:solidFill>
            </a:endParaRPr>
          </a:p>
          <a:p>
            <a:pPr marL="0" indent="0">
              <a:buNone/>
            </a:pPr>
            <a:r>
              <a:rPr lang="lt-LT" sz="2000" dirty="0">
                <a:solidFill>
                  <a:srgbClr val="006017"/>
                </a:solidFill>
              </a:rPr>
              <a:t>LORETA MAČYTĖ</a:t>
            </a:r>
          </a:p>
          <a:p>
            <a:pPr marL="0" indent="0">
              <a:buNone/>
            </a:pPr>
            <a:r>
              <a:rPr lang="lt-LT" sz="2000" dirty="0">
                <a:solidFill>
                  <a:srgbClr val="002060"/>
                </a:solidFill>
              </a:rPr>
              <a:t>Žemės ūkio ministerijos </a:t>
            </a:r>
          </a:p>
          <a:p>
            <a:pPr marL="0" indent="0">
              <a:buNone/>
            </a:pPr>
            <a:r>
              <a:rPr lang="lt-LT" sz="2000" dirty="0">
                <a:solidFill>
                  <a:srgbClr val="002060"/>
                </a:solidFill>
              </a:rPr>
              <a:t>Maisto pramonės ir kokybės skyriaus vyriausioji specialistė</a:t>
            </a:r>
          </a:p>
          <a:p>
            <a:pPr marL="0" indent="0">
              <a:buNone/>
            </a:pPr>
            <a:r>
              <a:rPr lang="lt-LT" sz="2000" dirty="0">
                <a:solidFill>
                  <a:srgbClr val="002060"/>
                </a:solidFill>
              </a:rPr>
              <a:t>Tel. +370  5 239 1282 </a:t>
            </a:r>
          </a:p>
          <a:p>
            <a:pPr marL="0" indent="0">
              <a:buNone/>
            </a:pPr>
            <a:r>
              <a:rPr lang="lt-LT" sz="2000" dirty="0">
                <a:solidFill>
                  <a:srgbClr val="002060"/>
                </a:solidFill>
              </a:rPr>
              <a:t>El. p. </a:t>
            </a:r>
            <a:r>
              <a:rPr lang="lt-LT" sz="2000" dirty="0" err="1">
                <a:solidFill>
                  <a:srgbClr val="002060"/>
                </a:solidFill>
              </a:rPr>
              <a:t>loreta.macyte@zum.lt</a:t>
            </a:r>
            <a:r>
              <a:rPr lang="lt-LT" sz="2000" dirty="0">
                <a:solidFill>
                  <a:srgbClr val="002060"/>
                </a:solidFill>
              </a:rPr>
              <a:t> </a:t>
            </a:r>
          </a:p>
          <a:p>
            <a:pPr marL="0" indent="0">
              <a:buNone/>
            </a:pPr>
            <a:r>
              <a:rPr lang="lt-LT" sz="1800" dirty="0">
                <a:solidFill>
                  <a:srgbClr val="002060"/>
                </a:solidFill>
              </a:rPr>
              <a:t>  </a:t>
            </a: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lt-L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aveikslėlis 4">
            <a:extLst>
              <a:ext uri="{FF2B5EF4-FFF2-40B4-BE49-F238E27FC236}">
                <a16:creationId xmlns:a16="http://schemas.microsoft.com/office/drawing/2014/main" id="{DC1674DD-487C-44DA-9878-C71BB71DC038}"/>
              </a:ext>
            </a:extLst>
          </p:cNvPr>
          <p:cNvPicPr>
            <a:picLocks noChangeAspect="1"/>
          </p:cNvPicPr>
          <p:nvPr/>
        </p:nvPicPr>
        <p:blipFill rotWithShape="1">
          <a:blip r:embed="rId2"/>
          <a:srcRect l="14856" r="12987"/>
          <a:stretch/>
        </p:blipFill>
        <p:spPr>
          <a:xfrm>
            <a:off x="6156175" y="3212976"/>
            <a:ext cx="2448273" cy="1358652"/>
          </a:xfrm>
          <a:prstGeom prst="rect">
            <a:avLst/>
          </a:prstGeom>
        </p:spPr>
      </p:pic>
    </p:spTree>
    <p:extLst>
      <p:ext uri="{BB962C8B-B14F-4D97-AF65-F5344CB8AC3E}">
        <p14:creationId xmlns:p14="http://schemas.microsoft.com/office/powerpoint/2010/main" val="1420353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avadinimas 1"/>
          <p:cNvSpPr>
            <a:spLocks noGrp="1"/>
          </p:cNvSpPr>
          <p:nvPr>
            <p:ph type="title"/>
          </p:nvPr>
        </p:nvSpPr>
        <p:spPr/>
        <p:txBody>
          <a:bodyPr/>
          <a:lstStyle/>
          <a:p>
            <a:r>
              <a:rPr lang="lt-LT" altLang="lt-LT" sz="2600" dirty="0"/>
              <a:t>        </a:t>
            </a:r>
            <a:r>
              <a:rPr lang="lt-LT" altLang="lt-LT" sz="2600" b="1" dirty="0">
                <a:solidFill>
                  <a:srgbClr val="002060"/>
                </a:solidFill>
              </a:rPr>
              <a:t>Lietuvoje įgyvendinamos maisto</a:t>
            </a:r>
            <a:r>
              <a:rPr lang="en-US" altLang="lt-LT" sz="2600" b="1" dirty="0">
                <a:solidFill>
                  <a:srgbClr val="002060"/>
                </a:solidFill>
              </a:rPr>
              <a:t> </a:t>
            </a:r>
            <a:r>
              <a:rPr lang="lt-LT" altLang="lt-LT" sz="2600" b="1" dirty="0">
                <a:solidFill>
                  <a:srgbClr val="002060"/>
                </a:solidFill>
              </a:rPr>
              <a:t>kokybės sistemos </a:t>
            </a:r>
          </a:p>
        </p:txBody>
      </p:sp>
      <p:pic>
        <p:nvPicPr>
          <p:cNvPr id="143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01" y="1417638"/>
            <a:ext cx="8477397"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C5F074-8656-49B8-B0E9-2C703105CAA8}" type="slidenum">
              <a:rPr lang="en-US" altLang="lt-LT" smtClean="0"/>
              <a:pPr/>
              <a:t>3</a:t>
            </a:fld>
            <a:endParaRPr lang="en-US" altLang="lt-LT" dirty="0"/>
          </a:p>
        </p:txBody>
      </p:sp>
    </p:spTree>
    <p:extLst>
      <p:ext uri="{BB962C8B-B14F-4D97-AF65-F5344CB8AC3E}">
        <p14:creationId xmlns:p14="http://schemas.microsoft.com/office/powerpoint/2010/main" val="1187503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501D98DD-297D-43C1-8F71-0D16CE262B4F}"/>
              </a:ext>
            </a:extLst>
          </p:cNvPr>
          <p:cNvSpPr>
            <a:spLocks noGrp="1"/>
          </p:cNvSpPr>
          <p:nvPr>
            <p:ph type="title"/>
          </p:nvPr>
        </p:nvSpPr>
        <p:spPr>
          <a:xfrm>
            <a:off x="1902619" y="756766"/>
            <a:ext cx="5338762" cy="1143000"/>
          </a:xfrm>
        </p:spPr>
        <p:txBody>
          <a:bodyPr/>
          <a:lstStyle/>
          <a:p>
            <a:r>
              <a:rPr lang="lt-LT" altLang="lt-LT" sz="3500" b="1" dirty="0">
                <a:solidFill>
                  <a:srgbClr val="002060"/>
                </a:solidFill>
              </a:rPr>
              <a:t>Ačiū už dėmesį</a:t>
            </a:r>
            <a:r>
              <a:rPr lang="en-US" altLang="lt-LT" sz="3500" b="1" dirty="0">
                <a:solidFill>
                  <a:srgbClr val="002060"/>
                </a:solidFill>
              </a:rPr>
              <a:t>!</a:t>
            </a:r>
          </a:p>
        </p:txBody>
      </p:sp>
      <p:pic>
        <p:nvPicPr>
          <p:cNvPr id="3" name="Picture 2">
            <a:extLst>
              <a:ext uri="{FF2B5EF4-FFF2-40B4-BE49-F238E27FC236}">
                <a16:creationId xmlns:a16="http://schemas.microsoft.com/office/drawing/2014/main" id="{2D66BE7B-1C0F-4E45-9B88-8A699426781F}"/>
              </a:ext>
            </a:extLst>
          </p:cNvPr>
          <p:cNvPicPr>
            <a:picLocks noChangeAspect="1"/>
          </p:cNvPicPr>
          <p:nvPr/>
        </p:nvPicPr>
        <p:blipFill rotWithShape="1">
          <a:blip r:embed="rId3">
            <a:extLst>
              <a:ext uri="{28A0092B-C50C-407E-A947-70E740481C1C}">
                <a14:useLocalDpi xmlns:a14="http://schemas.microsoft.com/office/drawing/2010/main" val="0"/>
              </a:ext>
            </a:extLst>
          </a:blip>
          <a:srcRect b="18104"/>
          <a:stretch/>
        </p:blipFill>
        <p:spPr>
          <a:xfrm>
            <a:off x="2339752" y="2060848"/>
            <a:ext cx="4464496" cy="3312368"/>
          </a:xfrm>
          <a:prstGeom prst="rect">
            <a:avLst/>
          </a:prstGeom>
        </p:spPr>
      </p:pic>
    </p:spTree>
    <p:extLst>
      <p:ext uri="{BB962C8B-B14F-4D97-AF65-F5344CB8AC3E}">
        <p14:creationId xmlns:p14="http://schemas.microsoft.com/office/powerpoint/2010/main" val="350488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7BDFA34-9420-49A6-A173-BECC1394533F}"/>
              </a:ext>
            </a:extLst>
          </p:cNvPr>
          <p:cNvSpPr>
            <a:spLocks noGrp="1"/>
          </p:cNvSpPr>
          <p:nvPr>
            <p:ph type="title"/>
          </p:nvPr>
        </p:nvSpPr>
        <p:spPr>
          <a:xfrm>
            <a:off x="1691680" y="476672"/>
            <a:ext cx="6480720" cy="857590"/>
          </a:xfrm>
        </p:spPr>
        <p:txBody>
          <a:bodyPr/>
          <a:lstStyle/>
          <a:p>
            <a:r>
              <a:rPr lang="lt-LT" sz="2800" b="1" dirty="0">
                <a:solidFill>
                  <a:srgbClr val="002060"/>
                </a:solidFill>
                <a:cs typeface="Times New Roman" panose="02020603050405020304" pitchFamily="18" charset="0"/>
              </a:rPr>
              <a:t>Lietuviška produkcija viešajame maitinime – kodėl naudinga?</a:t>
            </a:r>
          </a:p>
        </p:txBody>
      </p:sp>
      <p:sp>
        <p:nvSpPr>
          <p:cNvPr id="4" name="Skaidrės numerio vietos rezervavimo ženklas 3">
            <a:extLst>
              <a:ext uri="{FF2B5EF4-FFF2-40B4-BE49-F238E27FC236}">
                <a16:creationId xmlns:a16="http://schemas.microsoft.com/office/drawing/2014/main" id="{D477BB43-F665-4BE2-92E7-03EA613FAFEF}"/>
              </a:ext>
            </a:extLst>
          </p:cNvPr>
          <p:cNvSpPr>
            <a:spLocks noGrp="1"/>
          </p:cNvSpPr>
          <p:nvPr>
            <p:ph type="sldNum" sz="quarter" idx="12"/>
          </p:nvPr>
        </p:nvSpPr>
        <p:spPr/>
        <p:txBody>
          <a:bodyPr/>
          <a:lstStyle/>
          <a:p>
            <a:pPr>
              <a:defRPr/>
            </a:pPr>
            <a:fld id="{B0D45702-32CA-4033-9CDD-B6EF4DA272C2}" type="slidenum">
              <a:rPr lang="en-US" altLang="lt-LT" smtClean="0"/>
              <a:pPr>
                <a:defRPr/>
              </a:pPr>
              <a:t>4</a:t>
            </a:fld>
            <a:endParaRPr lang="en-US" altLang="lt-LT"/>
          </a:p>
        </p:txBody>
      </p:sp>
      <p:graphicFrame>
        <p:nvGraphicFramePr>
          <p:cNvPr id="11" name="Turinio vietos rezervavimo ženklas 4">
            <a:extLst>
              <a:ext uri="{FF2B5EF4-FFF2-40B4-BE49-F238E27FC236}">
                <a16:creationId xmlns:a16="http://schemas.microsoft.com/office/drawing/2014/main" id="{6F7C143A-03D3-4FA7-A7CA-AD7EF8FED9C0}"/>
              </a:ext>
            </a:extLst>
          </p:cNvPr>
          <p:cNvGraphicFramePr>
            <a:graphicFrameLocks noGrp="1"/>
          </p:cNvGraphicFramePr>
          <p:nvPr>
            <p:ph idx="1"/>
            <p:extLst>
              <p:ext uri="{D42A27DB-BD31-4B8C-83A1-F6EECF244321}">
                <p14:modId xmlns:p14="http://schemas.microsoft.com/office/powerpoint/2010/main" val="342344942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8370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1331640" y="477280"/>
            <a:ext cx="8229600" cy="1143000"/>
          </a:xfrm>
        </p:spPr>
        <p:txBody>
          <a:bodyPr/>
          <a:lstStyle/>
          <a:p>
            <a:pPr lvl="0">
              <a:defRPr/>
            </a:pPr>
            <a:r>
              <a:rPr lang="lt-LT" altLang="lt-LT" sz="2800" b="1" kern="1200" dirty="0">
                <a:solidFill>
                  <a:srgbClr val="002060"/>
                </a:solidFill>
                <a:latin typeface="Arial" panose="020B0604020202020204" pitchFamily="34" charset="0"/>
                <a:ea typeface="+mn-ea"/>
                <a:cs typeface="+mn-cs"/>
              </a:rPr>
              <a:t>Parama ikimokyklinio ugdymo įstaigoms</a:t>
            </a: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a:xfrm>
            <a:off x="60768" y="1069214"/>
            <a:ext cx="9022464" cy="1143000"/>
          </a:xfrm>
        </p:spPr>
        <p:txBody>
          <a:bodyPr/>
          <a:lstStyle/>
          <a:p>
            <a:pPr marL="0" indent="0" algn="ctr">
              <a:buNone/>
            </a:pPr>
            <a:r>
              <a:rPr lang="lt-LT" sz="1800" b="1" dirty="0">
                <a:solidFill>
                  <a:srgbClr val="006017"/>
                </a:solidFill>
              </a:rPr>
              <a:t>Ekologiškų ir pagal nacionalinę žemės ūkio ir maisto kokybės sistemą pagamintų maisto produktų vartojimo skatinimo ikimokyklinio ugdymo įstaigose paramos taisyklės </a:t>
            </a:r>
            <a:r>
              <a:rPr lang="lt-LT" sz="1800" dirty="0">
                <a:solidFill>
                  <a:srgbClr val="002060"/>
                </a:solidFill>
              </a:rPr>
              <a:t>(LR žemės ūkio ministro 2019-04-30 įsakymas Nr. 3D-267)</a:t>
            </a:r>
          </a:p>
          <a:p>
            <a:pPr marL="0" indent="0" algn="ctr">
              <a:buNone/>
            </a:pPr>
            <a:r>
              <a:rPr lang="lt-LT" sz="1800" dirty="0">
                <a:solidFill>
                  <a:srgbClr val="002060"/>
                </a:solidFill>
                <a:hlinkClick r:id="rId3"/>
              </a:rPr>
              <a:t>https://e-seimas.lrs.lt/portal/legalAct/lt/TAD/d4d1c6626d1111e99684a7f33a9827ac/asr</a:t>
            </a:r>
            <a:endParaRPr lang="lt-LT" sz="1800" dirty="0">
              <a:solidFill>
                <a:srgbClr val="002060"/>
              </a:solidFill>
            </a:endParaRPr>
          </a:p>
          <a:p>
            <a:pPr marL="0" indent="0" algn="ctr">
              <a:buNone/>
            </a:pPr>
            <a:endParaRPr lang="lt-LT" sz="1800" dirty="0">
              <a:solidFill>
                <a:srgbClr val="002060"/>
              </a:solidFill>
            </a:endParaRPr>
          </a:p>
          <a:p>
            <a:pPr marL="0" indent="0" algn="ctr">
              <a:buNone/>
            </a:pPr>
            <a:endParaRPr lang="lt-LT" sz="1800" dirty="0">
              <a:solidFill>
                <a:srgbClr val="002060"/>
              </a:solidFill>
            </a:endParaRPr>
          </a:p>
          <a:p>
            <a:pPr marL="0" indent="0" algn="ctr">
              <a:buNone/>
            </a:pPr>
            <a:endParaRPr lang="lt-LT" sz="1800" dirty="0">
              <a:solidFill>
                <a:srgbClr val="002060"/>
              </a:solidFill>
            </a:endParaRP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lt-L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6" name="Paveikslėlis 5">
            <a:extLst>
              <a:ext uri="{FF2B5EF4-FFF2-40B4-BE49-F238E27FC236}">
                <a16:creationId xmlns:a16="http://schemas.microsoft.com/office/drawing/2014/main" id="{1E2E5895-B791-4C4D-AF0D-97E372D8BA99}"/>
              </a:ext>
            </a:extLst>
          </p:cNvPr>
          <p:cNvPicPr>
            <a:picLocks noChangeAspect="1"/>
          </p:cNvPicPr>
          <p:nvPr/>
        </p:nvPicPr>
        <p:blipFill>
          <a:blip r:embed="rId4"/>
          <a:stretch>
            <a:fillRect/>
          </a:stretch>
        </p:blipFill>
        <p:spPr>
          <a:xfrm>
            <a:off x="5724128" y="3140968"/>
            <a:ext cx="3030412" cy="1944217"/>
          </a:xfrm>
          <a:prstGeom prst="rect">
            <a:avLst/>
          </a:prstGeom>
        </p:spPr>
      </p:pic>
      <p:sp>
        <p:nvSpPr>
          <p:cNvPr id="8" name="TextBox 7">
            <a:extLst>
              <a:ext uri="{FF2B5EF4-FFF2-40B4-BE49-F238E27FC236}">
                <a16:creationId xmlns:a16="http://schemas.microsoft.com/office/drawing/2014/main" id="{13F4C190-E898-482B-95C6-7B757FE35046}"/>
              </a:ext>
            </a:extLst>
          </p:cNvPr>
          <p:cNvSpPr txBox="1"/>
          <p:nvPr/>
        </p:nvSpPr>
        <p:spPr>
          <a:xfrm>
            <a:off x="82093" y="2661962"/>
            <a:ext cx="5663360" cy="3582519"/>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lt-LT" sz="1800" b="0" i="0" u="none" strike="noStrike" kern="0" cap="none" spc="0" normalizeH="0" baseline="0" noProof="0" dirty="0">
                <a:ln>
                  <a:noFill/>
                </a:ln>
                <a:solidFill>
                  <a:srgbClr val="002060"/>
                </a:solidFill>
                <a:effectLst/>
                <a:uLnTx/>
                <a:uFillTx/>
                <a:latin typeface="Arial"/>
                <a:ea typeface="+mn-ea"/>
                <a:cs typeface="+mn-cs"/>
              </a:rPr>
              <a:t>Tikslas – </a:t>
            </a:r>
            <a:r>
              <a:rPr kumimoji="0" lang="lt-LT" sz="1800" b="1" i="0" u="none" strike="noStrike" kern="0" cap="none" spc="0" normalizeH="0" baseline="0" noProof="0" dirty="0">
                <a:ln>
                  <a:noFill/>
                </a:ln>
                <a:solidFill>
                  <a:srgbClr val="002060"/>
                </a:solidFill>
                <a:effectLst/>
                <a:uLnTx/>
                <a:uFillTx/>
                <a:latin typeface="Arial"/>
                <a:ea typeface="+mn-ea"/>
                <a:cs typeface="+mn-cs"/>
              </a:rPr>
              <a:t>skatinti ekologiškų ir nacionalinės kokybės produktų vartojimą </a:t>
            </a:r>
            <a:r>
              <a:rPr kumimoji="0" lang="lt-LT" sz="1800" b="0" i="0" u="none" strike="noStrike" kern="0" cap="none" spc="0" normalizeH="0" baseline="0" noProof="0" dirty="0">
                <a:ln>
                  <a:noFill/>
                </a:ln>
                <a:solidFill>
                  <a:srgbClr val="002060"/>
                </a:solidFill>
                <a:effectLst/>
                <a:uLnTx/>
                <a:uFillTx/>
                <a:latin typeface="Arial"/>
                <a:ea typeface="+mn-ea"/>
                <a:cs typeface="+mn-cs"/>
              </a:rPr>
              <a:t>ikimokyklinio ir priešmokyklinio ugdymo įstaigose.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lt-LT" sz="1800" b="1" i="0" u="none" strike="noStrike" kern="0" cap="none" spc="0" normalizeH="0" baseline="0" noProof="0" dirty="0">
                <a:ln>
                  <a:noFill/>
                </a:ln>
                <a:solidFill>
                  <a:srgbClr val="002060"/>
                </a:solidFill>
                <a:effectLst/>
                <a:uLnTx/>
                <a:uFillTx/>
                <a:latin typeface="Arial"/>
                <a:ea typeface="+mn-ea"/>
                <a:cs typeface="+mn-cs"/>
              </a:rPr>
              <a:t>Dengiamas kainų skirtumas</a:t>
            </a:r>
            <a:r>
              <a:rPr kumimoji="0" lang="lt-LT" sz="1800" b="0" i="0" u="none" strike="noStrike" kern="0" cap="none" spc="0" normalizeH="0" baseline="0" noProof="0" dirty="0">
                <a:ln>
                  <a:noFill/>
                </a:ln>
                <a:solidFill>
                  <a:srgbClr val="002060"/>
                </a:solidFill>
                <a:effectLst/>
                <a:uLnTx/>
                <a:uFillTx/>
                <a:latin typeface="Arial"/>
                <a:ea typeface="+mn-ea"/>
                <a:cs typeface="+mn-cs"/>
              </a:rPr>
              <a:t>, susidarantis vaikų maitinimui naudojant pagal kokybės sistemas pagamintus produktus vietoje įprastinių maisto produktų ir žaliavų.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lt-LT" sz="1800" b="1" i="0" u="none" strike="noStrike" kern="0" cap="none" spc="0" normalizeH="0" baseline="0" noProof="0" dirty="0">
                <a:ln>
                  <a:noFill/>
                </a:ln>
                <a:solidFill>
                  <a:srgbClr val="002060"/>
                </a:solidFill>
                <a:effectLst/>
                <a:uLnTx/>
                <a:uFillTx/>
                <a:latin typeface="Arial"/>
                <a:ea typeface="+mn-ea"/>
                <a:cs typeface="+mn-cs"/>
              </a:rPr>
              <a:t>Pareiškėjai </a:t>
            </a:r>
            <a:r>
              <a:rPr kumimoji="0" lang="lt-LT" sz="1800" b="0" i="0" u="none" strike="noStrike" kern="0" cap="none" spc="0" normalizeH="0" baseline="0" noProof="0" dirty="0">
                <a:ln>
                  <a:noFill/>
                </a:ln>
                <a:solidFill>
                  <a:srgbClr val="002060"/>
                </a:solidFill>
                <a:effectLst/>
                <a:uLnTx/>
                <a:uFillTx/>
                <a:latin typeface="Arial"/>
                <a:ea typeface="+mn-ea"/>
                <a:cs typeface="+mn-cs"/>
              </a:rPr>
              <a:t>– </a:t>
            </a:r>
            <a:r>
              <a:rPr kumimoji="0" lang="lt-LT" sz="1800" b="1" i="0" u="none" strike="noStrike" kern="0" cap="none" spc="0" normalizeH="0" baseline="0" noProof="0" dirty="0">
                <a:ln>
                  <a:noFill/>
                </a:ln>
                <a:solidFill>
                  <a:srgbClr val="002060"/>
                </a:solidFill>
                <a:effectLst/>
                <a:uLnTx/>
                <a:uFillTx/>
                <a:latin typeface="Arial"/>
                <a:ea typeface="+mn-ea"/>
                <a:cs typeface="+mn-cs"/>
              </a:rPr>
              <a:t>savivaldybių ikimokyklinio ir priešmokyklinio ugdymo įstaigos</a:t>
            </a:r>
            <a:r>
              <a:rPr kumimoji="0" lang="lt-LT" sz="1800" b="0" i="0" u="none" strike="noStrike" kern="0" cap="none" spc="0" normalizeH="0" baseline="0" noProof="0" dirty="0">
                <a:ln>
                  <a:noFill/>
                </a:ln>
                <a:solidFill>
                  <a:srgbClr val="002060"/>
                </a:solidFill>
                <a:effectLst/>
                <a:uLnTx/>
                <a:uFillTx/>
                <a:latin typeface="Arial"/>
                <a:ea typeface="+mn-ea"/>
                <a:cs typeface="+mn-cs"/>
              </a:rPr>
              <a:t>, kurios pačios gamina maistą vaikams, t. y. neperka paslaugos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lt-LT" sz="1800" b="1" i="0" u="none" strike="noStrike" kern="0" cap="none" spc="0" normalizeH="0" baseline="0" noProof="0" dirty="0">
                <a:ln>
                  <a:noFill/>
                </a:ln>
                <a:solidFill>
                  <a:srgbClr val="002060"/>
                </a:solidFill>
                <a:effectLst/>
                <a:uLnTx/>
                <a:uFillTx/>
                <a:latin typeface="Arial"/>
                <a:ea typeface="+mn-ea"/>
                <a:cs typeface="+mn-cs"/>
              </a:rPr>
              <a:t>Paramos laikotarpis </a:t>
            </a:r>
            <a:r>
              <a:rPr kumimoji="0" lang="lt-LT" sz="1800" b="0" i="0" u="none" strike="noStrike" kern="0" cap="none" spc="0" normalizeH="0" baseline="0" noProof="0" dirty="0">
                <a:ln>
                  <a:noFill/>
                </a:ln>
                <a:solidFill>
                  <a:srgbClr val="002060"/>
                </a:solidFill>
                <a:effectLst/>
                <a:uLnTx/>
                <a:uFillTx/>
                <a:latin typeface="Arial"/>
                <a:ea typeface="+mn-ea"/>
                <a:cs typeface="+mn-cs"/>
              </a:rPr>
              <a:t>– nuo sausio 1 d. iki gruodžio 31 d. bet </a:t>
            </a:r>
            <a:r>
              <a:rPr kumimoji="0" lang="lt-LT" sz="1800" b="0" i="0" u="sng" strike="noStrike" kern="0" cap="none" spc="0" normalizeH="0" baseline="0" noProof="0" dirty="0">
                <a:ln>
                  <a:noFill/>
                </a:ln>
                <a:solidFill>
                  <a:srgbClr val="002060"/>
                </a:solidFill>
                <a:effectLst/>
                <a:uLnTx/>
                <a:uFillTx/>
                <a:latin typeface="Arial"/>
                <a:ea typeface="+mn-ea"/>
                <a:cs typeface="+mn-cs"/>
              </a:rPr>
              <a:t>ne trumpesnis nei 3 mėnesiai</a:t>
            </a:r>
            <a:r>
              <a:rPr kumimoji="0" lang="lt-LT" sz="1800" b="0" i="0" u="none" strike="noStrike" kern="0" cap="none" spc="0" normalizeH="0" baseline="0" noProof="0" dirty="0">
                <a:ln>
                  <a:noFill/>
                </a:ln>
                <a:solidFill>
                  <a:srgbClr val="002060"/>
                </a:solidFill>
                <a:effectLst/>
                <a:uLnTx/>
                <a:uFillTx/>
                <a:latin typeface="Arial"/>
                <a:ea typeface="+mn-ea"/>
                <a:cs typeface="+mn-cs"/>
              </a:rPr>
              <a:t>. </a:t>
            </a:r>
          </a:p>
        </p:txBody>
      </p:sp>
    </p:spTree>
    <p:extLst>
      <p:ext uri="{BB962C8B-B14F-4D97-AF65-F5344CB8AC3E}">
        <p14:creationId xmlns:p14="http://schemas.microsoft.com/office/powerpoint/2010/main" val="2580030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1875154" y="692696"/>
            <a:ext cx="6840760" cy="1143000"/>
          </a:xfrm>
        </p:spPr>
        <p:txBody>
          <a:bodyPr/>
          <a:lstStyle/>
          <a:p>
            <a:pPr lvl="0">
              <a:defRPr/>
            </a:pPr>
            <a:r>
              <a:rPr lang="lt-LT" altLang="lt-LT" sz="2400" b="1" kern="1200" dirty="0">
                <a:solidFill>
                  <a:srgbClr val="002060"/>
                </a:solidFill>
                <a:latin typeface="Arial" panose="020B0604020202020204" pitchFamily="34" charset="0"/>
                <a:ea typeface="+mn-ea"/>
                <a:cs typeface="+mn-cs"/>
              </a:rPr>
              <a:t>Įpareigojimai</a:t>
            </a: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a:xfrm>
            <a:off x="441473" y="1484784"/>
            <a:ext cx="5472608" cy="4525963"/>
          </a:xfrm>
        </p:spPr>
        <p:txBody>
          <a:bodyPr/>
          <a:lstStyle/>
          <a:p>
            <a:pPr marL="0" indent="0">
              <a:buNone/>
            </a:pPr>
            <a:r>
              <a:rPr lang="lt-LT" sz="2000" dirty="0">
                <a:solidFill>
                  <a:srgbClr val="002060"/>
                </a:solidFill>
              </a:rPr>
              <a:t>Vaikų maitinimui per visą paramos laikotarpį įsigyti </a:t>
            </a:r>
            <a:r>
              <a:rPr lang="lt-LT" sz="2000" b="1" dirty="0">
                <a:solidFill>
                  <a:srgbClr val="002060"/>
                </a:solidFill>
              </a:rPr>
              <a:t>pasirinktinai </a:t>
            </a:r>
            <a:r>
              <a:rPr lang="lt-LT" sz="2000" dirty="0">
                <a:solidFill>
                  <a:srgbClr val="002060"/>
                </a:solidFill>
              </a:rPr>
              <a:t>:</a:t>
            </a:r>
          </a:p>
          <a:p>
            <a:pPr marL="0" indent="0">
              <a:buNone/>
            </a:pPr>
            <a:endParaRPr lang="lt-LT" sz="2000" dirty="0">
              <a:solidFill>
                <a:srgbClr val="002060"/>
              </a:solidFill>
            </a:endParaRPr>
          </a:p>
          <a:p>
            <a:pPr marL="0" indent="0">
              <a:buNone/>
            </a:pPr>
            <a:r>
              <a:rPr lang="lt-LT" sz="2000" b="1" dirty="0">
                <a:solidFill>
                  <a:srgbClr val="002060"/>
                </a:solidFill>
              </a:rPr>
              <a:t>ne mažiau kaip 60 proc</a:t>
            </a:r>
            <a:r>
              <a:rPr lang="lt-LT" sz="2000" dirty="0">
                <a:solidFill>
                  <a:srgbClr val="002060"/>
                </a:solidFill>
              </a:rPr>
              <a:t>. (jei paraiškoje nurodo didesnį procentą, turi užtikrinti, kad ne mažiau kaip paraiškoje nurodytas procentas) </a:t>
            </a:r>
          </a:p>
          <a:p>
            <a:pPr marL="0" indent="0">
              <a:buNone/>
            </a:pPr>
            <a:r>
              <a:rPr lang="lt-LT" sz="2000" dirty="0">
                <a:solidFill>
                  <a:srgbClr val="002060"/>
                </a:solidFill>
              </a:rPr>
              <a:t>arba </a:t>
            </a:r>
          </a:p>
          <a:p>
            <a:pPr marL="0" indent="0">
              <a:buNone/>
            </a:pPr>
            <a:r>
              <a:rPr lang="lt-LT" sz="2000" b="1" dirty="0">
                <a:solidFill>
                  <a:srgbClr val="006017"/>
                </a:solidFill>
              </a:rPr>
              <a:t>ne mažiau kaip 50 proc. </a:t>
            </a:r>
            <a:r>
              <a:rPr lang="lt-LT" sz="2000" dirty="0">
                <a:solidFill>
                  <a:srgbClr val="006017"/>
                </a:solidFill>
              </a:rPr>
              <a:t>pagal kokybės sistemas pagamintų produktų viso vaikų maitinimui skirto maisto kiekio.</a:t>
            </a: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lt-L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aveikslėlis 5">
            <a:extLst>
              <a:ext uri="{FF2B5EF4-FFF2-40B4-BE49-F238E27FC236}">
                <a16:creationId xmlns:a16="http://schemas.microsoft.com/office/drawing/2014/main" id="{3B8E4E4D-BADA-40CD-97C2-4A20F6B2A789}"/>
              </a:ext>
            </a:extLst>
          </p:cNvPr>
          <p:cNvPicPr>
            <a:picLocks noChangeAspect="1"/>
          </p:cNvPicPr>
          <p:nvPr/>
        </p:nvPicPr>
        <p:blipFill>
          <a:blip r:embed="rId3"/>
          <a:stretch>
            <a:fillRect/>
          </a:stretch>
        </p:blipFill>
        <p:spPr>
          <a:xfrm>
            <a:off x="5724128" y="2192610"/>
            <a:ext cx="2466975" cy="1847850"/>
          </a:xfrm>
          <a:prstGeom prst="rect">
            <a:avLst/>
          </a:prstGeom>
        </p:spPr>
      </p:pic>
    </p:spTree>
    <p:extLst>
      <p:ext uri="{BB962C8B-B14F-4D97-AF65-F5344CB8AC3E}">
        <p14:creationId xmlns:p14="http://schemas.microsoft.com/office/powerpoint/2010/main" val="2862947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1934791" y="464672"/>
            <a:ext cx="6840760" cy="1143000"/>
          </a:xfrm>
        </p:spPr>
        <p:txBody>
          <a:bodyPr/>
          <a:lstStyle/>
          <a:p>
            <a:pPr lvl="0">
              <a:defRPr/>
            </a:pPr>
            <a:r>
              <a:rPr lang="lt-LT" altLang="lt-LT" sz="2400" b="1" kern="1200" dirty="0">
                <a:solidFill>
                  <a:srgbClr val="002060"/>
                </a:solidFill>
                <a:latin typeface="Arial" panose="020B0604020202020204" pitchFamily="34" charset="0"/>
                <a:ea typeface="+mn-ea"/>
                <a:cs typeface="+mn-cs"/>
              </a:rPr>
              <a:t>Įpareigojimai</a:t>
            </a: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a:xfrm>
            <a:off x="121536" y="1340768"/>
            <a:ext cx="9022464" cy="4525963"/>
          </a:xfrm>
        </p:spPr>
        <p:txBody>
          <a:bodyPr/>
          <a:lstStyle/>
          <a:p>
            <a:r>
              <a:rPr lang="lt-LT" sz="1800" dirty="0">
                <a:solidFill>
                  <a:srgbClr val="002060"/>
                </a:solidFill>
              </a:rPr>
              <a:t>Pirkti pagal kokybės sistemas pagamintus produktus </a:t>
            </a:r>
            <a:r>
              <a:rPr lang="lt-LT" sz="1800" b="1" dirty="0">
                <a:solidFill>
                  <a:srgbClr val="002060"/>
                </a:solidFill>
              </a:rPr>
              <a:t>visų šių grupių</a:t>
            </a:r>
            <a:r>
              <a:rPr lang="lt-LT" sz="1800" dirty="0">
                <a:solidFill>
                  <a:srgbClr val="002060"/>
                </a:solidFill>
              </a:rPr>
              <a:t>: </a:t>
            </a:r>
          </a:p>
          <a:p>
            <a:pPr lvl="1"/>
            <a:r>
              <a:rPr lang="lt-LT" sz="1600" dirty="0">
                <a:solidFill>
                  <a:srgbClr val="002060"/>
                </a:solidFill>
              </a:rPr>
              <a:t>mėsos ir jos produktų; </a:t>
            </a:r>
          </a:p>
          <a:p>
            <a:pPr lvl="1"/>
            <a:r>
              <a:rPr lang="lt-LT" sz="1600" dirty="0">
                <a:solidFill>
                  <a:srgbClr val="002060"/>
                </a:solidFill>
              </a:rPr>
              <a:t>pieno ir jo produktų (išskyrus remiamus pagal programą); </a:t>
            </a:r>
          </a:p>
          <a:p>
            <a:pPr lvl="1"/>
            <a:r>
              <a:rPr lang="lt-LT" sz="1600" dirty="0">
                <a:solidFill>
                  <a:srgbClr val="002060"/>
                </a:solidFill>
              </a:rPr>
              <a:t>kiaušinių; </a:t>
            </a:r>
          </a:p>
          <a:p>
            <a:pPr lvl="1"/>
            <a:r>
              <a:rPr lang="lt-LT" sz="1600" dirty="0">
                <a:solidFill>
                  <a:srgbClr val="002060"/>
                </a:solidFill>
              </a:rPr>
              <a:t>grūdų produktų; </a:t>
            </a:r>
          </a:p>
          <a:p>
            <a:pPr lvl="1"/>
            <a:r>
              <a:rPr lang="lt-LT" sz="1600" dirty="0">
                <a:solidFill>
                  <a:srgbClr val="002060"/>
                </a:solidFill>
              </a:rPr>
              <a:t>duonos bei pyrago gaminių; </a:t>
            </a:r>
          </a:p>
          <a:p>
            <a:pPr lvl="1"/>
            <a:r>
              <a:rPr lang="lt-LT" sz="1600" dirty="0">
                <a:solidFill>
                  <a:srgbClr val="002060"/>
                </a:solidFill>
              </a:rPr>
              <a:t>aliejaus ir riebalų; </a:t>
            </a:r>
          </a:p>
          <a:p>
            <a:pPr lvl="1"/>
            <a:r>
              <a:rPr lang="lt-LT" sz="1600" dirty="0">
                <a:solidFill>
                  <a:srgbClr val="002060"/>
                </a:solidFill>
              </a:rPr>
              <a:t>vaisių ir jų produktų (išskyrus remiamus pagal programą); </a:t>
            </a:r>
          </a:p>
          <a:p>
            <a:pPr lvl="1"/>
            <a:r>
              <a:rPr lang="lt-LT" sz="1600" dirty="0">
                <a:solidFill>
                  <a:srgbClr val="002060"/>
                </a:solidFill>
              </a:rPr>
              <a:t>daržovių ir jų produktų (išskyrus remiamus pagal programą); </a:t>
            </a:r>
          </a:p>
          <a:p>
            <a:pPr lvl="1"/>
            <a:r>
              <a:rPr lang="lt-LT" sz="1600" dirty="0">
                <a:solidFill>
                  <a:srgbClr val="002060"/>
                </a:solidFill>
              </a:rPr>
              <a:t>uogų ir jų produktų; </a:t>
            </a:r>
          </a:p>
          <a:p>
            <a:pPr lvl="1"/>
            <a:r>
              <a:rPr lang="lt-LT" sz="1600" dirty="0">
                <a:solidFill>
                  <a:srgbClr val="002060"/>
                </a:solidFill>
              </a:rPr>
              <a:t>kitų (medaus ir kt.) maisto produktų. </a:t>
            </a:r>
          </a:p>
          <a:p>
            <a:pPr lvl="1"/>
            <a:endParaRPr lang="lt-LT" sz="1600" dirty="0">
              <a:solidFill>
                <a:srgbClr val="002060"/>
              </a:solidFill>
            </a:endParaRPr>
          </a:p>
          <a:p>
            <a:r>
              <a:rPr lang="lt-LT" sz="1800" dirty="0">
                <a:solidFill>
                  <a:srgbClr val="002060"/>
                </a:solidFill>
              </a:rPr>
              <a:t>Kiekvienoje iš šių grupių, </a:t>
            </a:r>
            <a:r>
              <a:rPr lang="lt-LT" sz="1800" u="sng" dirty="0">
                <a:solidFill>
                  <a:srgbClr val="002060"/>
                </a:solidFill>
              </a:rPr>
              <a:t>išskyrus kitų maisto produktų </a:t>
            </a:r>
            <a:r>
              <a:rPr lang="lt-LT" sz="1800" dirty="0">
                <a:solidFill>
                  <a:srgbClr val="002060"/>
                </a:solidFill>
              </a:rPr>
              <a:t>grupę, per visą paramos laikotarpį pagal kokybės sistemas pagaminti produktai turi sudaryti </a:t>
            </a:r>
            <a:r>
              <a:rPr lang="lt-LT" sz="1800" b="1" dirty="0">
                <a:solidFill>
                  <a:srgbClr val="006017"/>
                </a:solidFill>
              </a:rPr>
              <a:t>ne mažiau kaip 15 proc.</a:t>
            </a:r>
            <a:r>
              <a:rPr lang="lt-LT" sz="1800" b="1" dirty="0">
                <a:solidFill>
                  <a:srgbClr val="002060"/>
                </a:solidFill>
              </a:rPr>
              <a:t> (buvo 20 proc.) </a:t>
            </a: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lt-L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 name="Paveikslėlis 6">
            <a:extLst>
              <a:ext uri="{FF2B5EF4-FFF2-40B4-BE49-F238E27FC236}">
                <a16:creationId xmlns:a16="http://schemas.microsoft.com/office/drawing/2014/main" id="{EE902F5C-137C-4F38-A7E5-9ABB02CC56A4}"/>
              </a:ext>
            </a:extLst>
          </p:cNvPr>
          <p:cNvPicPr>
            <a:picLocks noChangeAspect="1"/>
          </p:cNvPicPr>
          <p:nvPr/>
        </p:nvPicPr>
        <p:blipFill>
          <a:blip r:embed="rId3"/>
          <a:stretch>
            <a:fillRect/>
          </a:stretch>
        </p:blipFill>
        <p:spPr>
          <a:xfrm>
            <a:off x="6228184" y="1986166"/>
            <a:ext cx="2310440" cy="1536711"/>
          </a:xfrm>
          <a:prstGeom prst="rect">
            <a:avLst/>
          </a:prstGeom>
        </p:spPr>
      </p:pic>
    </p:spTree>
    <p:extLst>
      <p:ext uri="{BB962C8B-B14F-4D97-AF65-F5344CB8AC3E}">
        <p14:creationId xmlns:p14="http://schemas.microsoft.com/office/powerpoint/2010/main" val="106380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2248974" y="464674"/>
            <a:ext cx="6408712" cy="1143000"/>
          </a:xfrm>
        </p:spPr>
        <p:txBody>
          <a:bodyPr/>
          <a:lstStyle/>
          <a:p>
            <a:pPr lvl="0">
              <a:defRPr/>
            </a:pPr>
            <a:r>
              <a:rPr lang="lt-LT" altLang="lt-LT" sz="2400" b="1" kern="1200" dirty="0">
                <a:solidFill>
                  <a:srgbClr val="002060"/>
                </a:solidFill>
                <a:latin typeface="Arial" panose="020B0604020202020204" pitchFamily="34" charset="0"/>
                <a:ea typeface="+mn-ea"/>
                <a:cs typeface="+mn-cs"/>
              </a:rPr>
              <a:t>Paraiškų reitingavimas</a:t>
            </a: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a:xfrm>
            <a:off x="261899" y="908722"/>
            <a:ext cx="8928992" cy="3456382"/>
          </a:xfrm>
        </p:spPr>
        <p:txBody>
          <a:bodyPr/>
          <a:lstStyle/>
          <a:p>
            <a:pPr marL="0" indent="0" algn="ctr">
              <a:buNone/>
            </a:pPr>
            <a:endParaRPr lang="lt-LT" sz="1200" dirty="0">
              <a:solidFill>
                <a:srgbClr val="002060"/>
              </a:solidFill>
            </a:endParaRPr>
          </a:p>
          <a:p>
            <a:pPr marL="457200" indent="-457200">
              <a:spcAft>
                <a:spcPts val="600"/>
              </a:spcAft>
              <a:buFont typeface="+mj-lt"/>
              <a:buAutoNum type="arabicPeriod"/>
            </a:pPr>
            <a:r>
              <a:rPr lang="lt-LT" sz="2000" dirty="0">
                <a:solidFill>
                  <a:srgbClr val="002060"/>
                </a:solidFill>
              </a:rPr>
              <a:t>numatoma įsigyti </a:t>
            </a:r>
            <a:r>
              <a:rPr lang="lt-LT" sz="2000" b="1" dirty="0">
                <a:solidFill>
                  <a:srgbClr val="006017"/>
                </a:solidFill>
              </a:rPr>
              <a:t>tik ekologiškus produktus</a:t>
            </a:r>
          </a:p>
          <a:p>
            <a:pPr marL="457200" indent="-457200">
              <a:spcAft>
                <a:spcPts val="600"/>
              </a:spcAft>
              <a:buFont typeface="+mj-lt"/>
              <a:buAutoNum type="arabicPeriod"/>
            </a:pPr>
            <a:r>
              <a:rPr lang="lt-LT" sz="2000" u="sng" dirty="0">
                <a:solidFill>
                  <a:srgbClr val="002060"/>
                </a:solidFill>
              </a:rPr>
              <a:t>didžiausia</a:t>
            </a:r>
            <a:r>
              <a:rPr lang="lt-LT" sz="2000" dirty="0">
                <a:solidFill>
                  <a:srgbClr val="002060"/>
                </a:solidFill>
              </a:rPr>
              <a:t> numatomų įsigyti </a:t>
            </a:r>
            <a:r>
              <a:rPr lang="lt-LT" sz="2000" b="1" dirty="0">
                <a:solidFill>
                  <a:srgbClr val="006017"/>
                </a:solidFill>
              </a:rPr>
              <a:t>pagal kokybės sistemas</a:t>
            </a:r>
            <a:r>
              <a:rPr lang="lt-LT" sz="2000" b="1" dirty="0">
                <a:solidFill>
                  <a:srgbClr val="002060"/>
                </a:solidFill>
              </a:rPr>
              <a:t> </a:t>
            </a:r>
            <a:r>
              <a:rPr lang="lt-LT" sz="2000" dirty="0">
                <a:solidFill>
                  <a:srgbClr val="002060"/>
                </a:solidFill>
              </a:rPr>
              <a:t>pagamintų </a:t>
            </a:r>
            <a:r>
              <a:rPr lang="lt-LT" sz="2000" b="1" dirty="0">
                <a:solidFill>
                  <a:srgbClr val="002060"/>
                </a:solidFill>
              </a:rPr>
              <a:t>produktų procentinė dalis</a:t>
            </a:r>
            <a:r>
              <a:rPr lang="lt-LT" sz="2000" dirty="0">
                <a:solidFill>
                  <a:srgbClr val="002060"/>
                </a:solidFill>
              </a:rPr>
              <a:t>, nurodyta paraiškoje</a:t>
            </a:r>
          </a:p>
          <a:p>
            <a:pPr marL="457200" indent="-457200">
              <a:spcAft>
                <a:spcPts val="600"/>
              </a:spcAft>
              <a:buFont typeface="+mj-lt"/>
              <a:buAutoNum type="arabicPeriod"/>
            </a:pPr>
            <a:r>
              <a:rPr lang="lt-LT" sz="2000" dirty="0">
                <a:solidFill>
                  <a:srgbClr val="002060"/>
                </a:solidFill>
              </a:rPr>
              <a:t>produktai numatomi įsigyti laikantis </a:t>
            </a:r>
            <a:r>
              <a:rPr lang="lt-LT" sz="2000" b="1" dirty="0">
                <a:solidFill>
                  <a:srgbClr val="006017"/>
                </a:solidFill>
              </a:rPr>
              <a:t>trumpos maisto grandinės principo</a:t>
            </a:r>
            <a:r>
              <a:rPr lang="lt-LT" sz="2000" dirty="0">
                <a:solidFill>
                  <a:srgbClr val="002060"/>
                </a:solidFill>
              </a:rPr>
              <a:t>, t. y. pagal paraiškoje nurodytą tos pačios savivaldybės rajono, kaip ir pareiškėjas, ir (ar) besiribojančių savivaldybių rajonų ekologiškų ir NKP augintojų (gamintojų), iš kurių tiesiogiai ar per tiekėjus pareiškėjas numato gauti produktus, skaičių.</a:t>
            </a: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lt-L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aveikslėlis 4">
            <a:extLst>
              <a:ext uri="{FF2B5EF4-FFF2-40B4-BE49-F238E27FC236}">
                <a16:creationId xmlns:a16="http://schemas.microsoft.com/office/drawing/2014/main" id="{22BFC638-A9FB-4ACB-B1D6-A30893484CD8}"/>
              </a:ext>
            </a:extLst>
          </p:cNvPr>
          <p:cNvPicPr>
            <a:picLocks noChangeAspect="1"/>
          </p:cNvPicPr>
          <p:nvPr/>
        </p:nvPicPr>
        <p:blipFill rotWithShape="1">
          <a:blip r:embed="rId3"/>
          <a:srcRect l="1900" t="12173" r="3601" b="6487"/>
          <a:stretch/>
        </p:blipFill>
        <p:spPr>
          <a:xfrm>
            <a:off x="2339752" y="3933056"/>
            <a:ext cx="4968552" cy="2312169"/>
          </a:xfrm>
          <a:prstGeom prst="rect">
            <a:avLst/>
          </a:prstGeom>
        </p:spPr>
      </p:pic>
    </p:spTree>
    <p:extLst>
      <p:ext uri="{BB962C8B-B14F-4D97-AF65-F5344CB8AC3E}">
        <p14:creationId xmlns:p14="http://schemas.microsoft.com/office/powerpoint/2010/main" val="3454299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3E23EB-3735-4F79-AB77-EA2AAC4FEFAF}"/>
              </a:ext>
            </a:extLst>
          </p:cNvPr>
          <p:cNvSpPr>
            <a:spLocks noGrp="1"/>
          </p:cNvSpPr>
          <p:nvPr>
            <p:ph type="title"/>
          </p:nvPr>
        </p:nvSpPr>
        <p:spPr>
          <a:xfrm>
            <a:off x="2051720" y="632579"/>
            <a:ext cx="6408712" cy="1143000"/>
          </a:xfrm>
        </p:spPr>
        <p:txBody>
          <a:bodyPr/>
          <a:lstStyle/>
          <a:p>
            <a:pPr lvl="0">
              <a:defRPr/>
            </a:pPr>
            <a:r>
              <a:rPr lang="lt-LT" altLang="lt-LT" sz="2400" b="1" kern="1200" dirty="0">
                <a:solidFill>
                  <a:srgbClr val="002060"/>
                </a:solidFill>
                <a:latin typeface="Arial" panose="020B0604020202020204" pitchFamily="34" charset="0"/>
                <a:ea typeface="+mn-ea"/>
                <a:cs typeface="+mn-cs"/>
              </a:rPr>
              <a:t>Kvietimai teikti paraiškas talpinami:</a:t>
            </a:r>
            <a:br>
              <a:rPr lang="lt-LT" altLang="lt-LT" sz="2400" b="1" kern="1200" dirty="0">
                <a:solidFill>
                  <a:srgbClr val="002060"/>
                </a:solidFill>
                <a:latin typeface="Arial" panose="020B0604020202020204" pitchFamily="34" charset="0"/>
                <a:ea typeface="+mn-ea"/>
                <a:cs typeface="+mn-cs"/>
              </a:rPr>
            </a:br>
            <a:br>
              <a:rPr kumimoji="0" lang="lt-LT" altLang="lt-L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endParaRPr lang="lt-LT" dirty="0"/>
          </a:p>
        </p:txBody>
      </p:sp>
      <p:sp>
        <p:nvSpPr>
          <p:cNvPr id="3" name="Turinio vietos rezervavimo ženklas 2">
            <a:extLst>
              <a:ext uri="{FF2B5EF4-FFF2-40B4-BE49-F238E27FC236}">
                <a16:creationId xmlns:a16="http://schemas.microsoft.com/office/drawing/2014/main" id="{4711A5A8-8539-47AE-9A87-56FA73AFB753}"/>
              </a:ext>
            </a:extLst>
          </p:cNvPr>
          <p:cNvSpPr>
            <a:spLocks noGrp="1"/>
          </p:cNvSpPr>
          <p:nvPr>
            <p:ph idx="1"/>
          </p:nvPr>
        </p:nvSpPr>
        <p:spPr>
          <a:xfrm>
            <a:off x="251520" y="980728"/>
            <a:ext cx="8740079" cy="2258072"/>
          </a:xfrm>
        </p:spPr>
        <p:txBody>
          <a:bodyPr/>
          <a:lstStyle/>
          <a:p>
            <a:pPr marL="0" indent="0" algn="just">
              <a:buNone/>
            </a:pPr>
            <a:r>
              <a:rPr lang="lt-LT" sz="2000" b="1" dirty="0">
                <a:solidFill>
                  <a:srgbClr val="002060"/>
                </a:solidFill>
              </a:rPr>
              <a:t>Žemės ūkio ministerijos </a:t>
            </a:r>
            <a:r>
              <a:rPr lang="lt-LT" sz="2000" dirty="0">
                <a:solidFill>
                  <a:srgbClr val="002060"/>
                </a:solidFill>
              </a:rPr>
              <a:t>interneto svetainėje skiltyje Skelbimai – </a:t>
            </a:r>
            <a:r>
              <a:rPr lang="lt-LT" sz="2000" b="1" dirty="0">
                <a:solidFill>
                  <a:srgbClr val="002060"/>
                </a:solidFill>
              </a:rPr>
              <a:t>Informaciniai skelbimai ir išsiunčiami visoms savivaldybėms el. paštu.</a:t>
            </a:r>
          </a:p>
          <a:p>
            <a:pPr marL="0" indent="0" algn="just">
              <a:buNone/>
            </a:pPr>
            <a:endParaRPr lang="lt-LT" sz="2000" dirty="0">
              <a:solidFill>
                <a:srgbClr val="002060"/>
              </a:solidFill>
            </a:endParaRPr>
          </a:p>
          <a:p>
            <a:pPr marL="0" indent="0" algn="just">
              <a:buNone/>
            </a:pPr>
            <a:endParaRPr lang="lt-LT" sz="2000" dirty="0">
              <a:solidFill>
                <a:srgbClr val="002060"/>
              </a:solidFill>
            </a:endParaRPr>
          </a:p>
          <a:p>
            <a:pPr marL="0" indent="0" algn="just">
              <a:buNone/>
            </a:pPr>
            <a:endParaRPr lang="lt-LT" sz="2000" dirty="0">
              <a:solidFill>
                <a:srgbClr val="002060"/>
              </a:solidFill>
            </a:endParaRPr>
          </a:p>
          <a:p>
            <a:pPr marL="0" indent="0" algn="just">
              <a:buNone/>
            </a:pPr>
            <a:endParaRPr lang="lt-LT" sz="2000" dirty="0">
              <a:solidFill>
                <a:srgbClr val="002060"/>
              </a:solidFill>
            </a:endParaRPr>
          </a:p>
          <a:p>
            <a:pPr marL="0" indent="0" algn="just">
              <a:buNone/>
            </a:pPr>
            <a:endParaRPr lang="lt-LT" sz="2000" dirty="0">
              <a:solidFill>
                <a:srgbClr val="002060"/>
              </a:solidFill>
            </a:endParaRPr>
          </a:p>
          <a:p>
            <a:pPr marL="0" indent="0" algn="just">
              <a:buNone/>
            </a:pPr>
            <a:endParaRPr lang="lt-LT" sz="2000" dirty="0">
              <a:solidFill>
                <a:srgbClr val="002060"/>
              </a:solidFill>
            </a:endParaRPr>
          </a:p>
          <a:p>
            <a:pPr marL="0" indent="0" algn="just">
              <a:buNone/>
            </a:pPr>
            <a:r>
              <a:rPr lang="lt-LT" sz="2000" b="1" dirty="0">
                <a:solidFill>
                  <a:srgbClr val="002060"/>
                </a:solidFill>
              </a:rPr>
              <a:t>Nacionalinės mokėjimo agentūros</a:t>
            </a:r>
            <a:r>
              <a:rPr lang="lt-LT" sz="2000" dirty="0">
                <a:solidFill>
                  <a:srgbClr val="002060"/>
                </a:solidFill>
              </a:rPr>
              <a:t> interneto svetainėje </a:t>
            </a:r>
            <a:r>
              <a:rPr lang="lt-LT" sz="2000" b="1" dirty="0">
                <a:solidFill>
                  <a:srgbClr val="002060"/>
                </a:solidFill>
                <a:hlinkClick r:id="rId3"/>
              </a:rPr>
              <a:t>www.nma.lt</a:t>
            </a:r>
            <a:endParaRPr lang="lt-LT" sz="2000" b="1" dirty="0">
              <a:solidFill>
                <a:srgbClr val="002060"/>
              </a:solidFill>
            </a:endParaRPr>
          </a:p>
          <a:p>
            <a:pPr algn="just">
              <a:buFont typeface="Wingdings" panose="05000000000000000000" pitchFamily="2" charset="2"/>
              <a:buChar char="ü"/>
            </a:pPr>
            <a:r>
              <a:rPr lang="lt-LT" sz="2000" dirty="0">
                <a:solidFill>
                  <a:srgbClr val="002060"/>
                </a:solidFill>
              </a:rPr>
              <a:t>nurodo paraiškų priėmimo </a:t>
            </a:r>
            <a:r>
              <a:rPr lang="lt-LT" sz="2000" b="1" dirty="0">
                <a:solidFill>
                  <a:srgbClr val="002060"/>
                </a:solidFill>
              </a:rPr>
              <a:t>terminus</a:t>
            </a:r>
            <a:r>
              <a:rPr lang="lt-LT" sz="2000" dirty="0">
                <a:solidFill>
                  <a:srgbClr val="002060"/>
                </a:solidFill>
              </a:rPr>
              <a:t>, </a:t>
            </a:r>
          </a:p>
          <a:p>
            <a:pPr algn="just">
              <a:buFont typeface="Wingdings" panose="05000000000000000000" pitchFamily="2" charset="2"/>
              <a:buChar char="ü"/>
            </a:pPr>
            <a:r>
              <a:rPr lang="lt-LT" sz="2000" dirty="0">
                <a:solidFill>
                  <a:srgbClr val="002060"/>
                </a:solidFill>
              </a:rPr>
              <a:t>paraiškų pateikimo </a:t>
            </a:r>
            <a:r>
              <a:rPr lang="lt-LT" sz="2000" b="1" dirty="0">
                <a:solidFill>
                  <a:srgbClr val="002060"/>
                </a:solidFill>
              </a:rPr>
              <a:t>vietą</a:t>
            </a:r>
            <a:r>
              <a:rPr lang="lt-LT" sz="2000" dirty="0">
                <a:solidFill>
                  <a:srgbClr val="002060"/>
                </a:solidFill>
              </a:rPr>
              <a:t>, </a:t>
            </a:r>
          </a:p>
          <a:p>
            <a:pPr algn="just">
              <a:buFont typeface="Wingdings" panose="05000000000000000000" pitchFamily="2" charset="2"/>
              <a:buChar char="ü"/>
            </a:pPr>
            <a:r>
              <a:rPr lang="lt-LT" sz="2000" dirty="0">
                <a:solidFill>
                  <a:srgbClr val="002060"/>
                </a:solidFill>
              </a:rPr>
              <a:t>informaciją, kur galima rasti paramos </a:t>
            </a:r>
            <a:r>
              <a:rPr lang="lt-LT" sz="2000" b="1" dirty="0">
                <a:solidFill>
                  <a:srgbClr val="002060"/>
                </a:solidFill>
              </a:rPr>
              <a:t>teikimo tvarką </a:t>
            </a:r>
            <a:r>
              <a:rPr lang="lt-LT" sz="2000" dirty="0">
                <a:solidFill>
                  <a:srgbClr val="002060"/>
                </a:solidFill>
              </a:rPr>
              <a:t>ir </a:t>
            </a:r>
            <a:r>
              <a:rPr lang="lt-LT" sz="2000" b="1" dirty="0">
                <a:solidFill>
                  <a:srgbClr val="002060"/>
                </a:solidFill>
              </a:rPr>
              <a:t>paraiškos formą</a:t>
            </a:r>
            <a:r>
              <a:rPr lang="lt-LT" sz="2000" dirty="0">
                <a:solidFill>
                  <a:srgbClr val="002060"/>
                </a:solidFill>
              </a:rPr>
              <a:t>,</a:t>
            </a:r>
          </a:p>
          <a:p>
            <a:pPr algn="just">
              <a:buFont typeface="Wingdings" panose="05000000000000000000" pitchFamily="2" charset="2"/>
              <a:buChar char="ü"/>
            </a:pPr>
            <a:r>
              <a:rPr lang="lt-LT" sz="2000" dirty="0">
                <a:solidFill>
                  <a:srgbClr val="002060"/>
                </a:solidFill>
              </a:rPr>
              <a:t>visoms renkamoms paraiškoms kvietimo laikotarpiui skiriamą bendrą </a:t>
            </a:r>
            <a:r>
              <a:rPr lang="lt-LT" sz="2000" b="1" dirty="0">
                <a:solidFill>
                  <a:srgbClr val="002060"/>
                </a:solidFill>
              </a:rPr>
              <a:t>paramos sumą </a:t>
            </a:r>
            <a:r>
              <a:rPr lang="lt-LT" sz="2000" dirty="0">
                <a:solidFill>
                  <a:srgbClr val="002060"/>
                </a:solidFill>
              </a:rPr>
              <a:t>ir kitą informaciją.</a:t>
            </a:r>
          </a:p>
          <a:p>
            <a:pPr marL="0" indent="0">
              <a:buNone/>
            </a:pPr>
            <a:endParaRPr lang="lt-LT" sz="2000" dirty="0">
              <a:solidFill>
                <a:srgbClr val="002060"/>
              </a:solidFill>
            </a:endParaRPr>
          </a:p>
        </p:txBody>
      </p:sp>
      <p:sp>
        <p:nvSpPr>
          <p:cNvPr id="4" name="Skaidrės numerio vietos rezervavimo ženklas 3">
            <a:extLst>
              <a:ext uri="{FF2B5EF4-FFF2-40B4-BE49-F238E27FC236}">
                <a16:creationId xmlns:a16="http://schemas.microsoft.com/office/drawing/2014/main" id="{422B6292-508F-493C-8971-DE8FA9718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E1E59-1A95-4EEB-84A0-6991611BECC0}" type="slidenum">
              <a:rPr kumimoji="0" lang="en-US" altLang="lt-L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lt-L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8" name="Paveikslėlis 7">
            <a:extLst>
              <a:ext uri="{FF2B5EF4-FFF2-40B4-BE49-F238E27FC236}">
                <a16:creationId xmlns:a16="http://schemas.microsoft.com/office/drawing/2014/main" id="{53AC3FE1-6E98-4428-BF05-D97F6A5EAAB3}"/>
              </a:ext>
            </a:extLst>
          </p:cNvPr>
          <p:cNvPicPr>
            <a:picLocks noChangeAspect="1"/>
          </p:cNvPicPr>
          <p:nvPr/>
        </p:nvPicPr>
        <p:blipFill rotWithShape="1">
          <a:blip r:embed="rId4"/>
          <a:srcRect l="13775" t="8000" r="14563" b="50000"/>
          <a:stretch/>
        </p:blipFill>
        <p:spPr>
          <a:xfrm>
            <a:off x="1691680" y="1751698"/>
            <a:ext cx="6048672" cy="1749310"/>
          </a:xfrm>
          <a:prstGeom prst="rect">
            <a:avLst/>
          </a:prstGeom>
          <a:ln>
            <a:solidFill>
              <a:schemeClr val="tx1"/>
            </a:solidFill>
          </a:ln>
        </p:spPr>
      </p:pic>
    </p:spTree>
    <p:extLst>
      <p:ext uri="{BB962C8B-B14F-4D97-AF65-F5344CB8AC3E}">
        <p14:creationId xmlns:p14="http://schemas.microsoft.com/office/powerpoint/2010/main" val="294550885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solidFill>
              <a:srgbClr val="92D050"/>
            </a:solidFill>
            <a:highlight>
              <a:srgbClr val="00FF00"/>
            </a:highligh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4034</TotalTime>
  <Words>3247</Words>
  <Application>Microsoft Office PowerPoint</Application>
  <PresentationFormat>Demonstracija ekrane (4:3)</PresentationFormat>
  <Paragraphs>398</Paragraphs>
  <Slides>30</Slides>
  <Notes>15</Notes>
  <HiddenSlides>0</HiddenSlides>
  <MMClips>0</MMClips>
  <ScaleCrop>false</ScaleCrop>
  <HeadingPairs>
    <vt:vector size="6" baseType="variant">
      <vt:variant>
        <vt:lpstr>Naudojami šriftai</vt:lpstr>
      </vt:variant>
      <vt:variant>
        <vt:i4>5</vt:i4>
      </vt:variant>
      <vt:variant>
        <vt:lpstr>Tema</vt:lpstr>
      </vt:variant>
      <vt:variant>
        <vt:i4>2</vt:i4>
      </vt:variant>
      <vt:variant>
        <vt:lpstr>Skaidrių pavadinimai</vt:lpstr>
      </vt:variant>
      <vt:variant>
        <vt:i4>30</vt:i4>
      </vt:variant>
    </vt:vector>
  </HeadingPairs>
  <TitlesOfParts>
    <vt:vector size="37" baseType="lpstr">
      <vt:lpstr>Arial</vt:lpstr>
      <vt:lpstr>Calibri</vt:lpstr>
      <vt:lpstr>Times New Roman</vt:lpstr>
      <vt:lpstr>Verdana</vt:lpstr>
      <vt:lpstr>Wingdings</vt:lpstr>
      <vt:lpstr>Default Design</vt:lpstr>
      <vt:lpstr>1_Default Design</vt:lpstr>
      <vt:lpstr>„PowerPoint“ pateiktis</vt:lpstr>
      <vt:lpstr>Turinys</vt:lpstr>
      <vt:lpstr>        Lietuvoje įgyvendinamos maisto kokybės sistemos </vt:lpstr>
      <vt:lpstr>Lietuviška produkcija viešajame maitinime – kodėl naudinga?</vt:lpstr>
      <vt:lpstr>Parama ikimokyklinio ugdymo įstaigoms </vt:lpstr>
      <vt:lpstr>Įpareigojimai </vt:lpstr>
      <vt:lpstr>Įpareigojimai </vt:lpstr>
      <vt:lpstr>Paraiškų reitingavimas </vt:lpstr>
      <vt:lpstr>Kvietimai teikti paraiškas talpinami:  </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Šiandienos rezultatai </vt:lpstr>
      <vt:lpstr>Šiandienos rezultatai </vt:lpstr>
      <vt:lpstr>Taisyklių palengvinimai </vt:lpstr>
      <vt:lpstr>Naujausi pakeitimai </vt:lpstr>
      <vt:lpstr>Ateities perspektyvos </vt:lpstr>
      <vt:lpstr>Žalieji pirkimai </vt:lpstr>
      <vt:lpstr>Žalieji pirkimai ir maistas </vt:lpstr>
      <vt:lpstr>ŽŪM siūlymai žaliesiems pirkimams:  </vt:lpstr>
      <vt:lpstr>Kontaktai pasiteiravimui: </vt:lpstr>
      <vt:lpstr>Ačiū už dėmesį!</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Loreta Mačytė</cp:lastModifiedBy>
  <cp:revision>447</cp:revision>
  <cp:lastPrinted>2018-09-21T05:27:31Z</cp:lastPrinted>
  <dcterms:created xsi:type="dcterms:W3CDTF">2006-10-27T14:13:43Z</dcterms:created>
  <dcterms:modified xsi:type="dcterms:W3CDTF">2020-10-26T06:48:10Z</dcterms:modified>
</cp:coreProperties>
</file>