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303" r:id="rId5"/>
    <p:sldId id="294" r:id="rId6"/>
    <p:sldId id="304" r:id="rId7"/>
    <p:sldId id="301" r:id="rId8"/>
    <p:sldId id="305" r:id="rId9"/>
    <p:sldId id="302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20" r:id="rId18"/>
    <p:sldId id="319" r:id="rId19"/>
    <p:sldId id="321" r:id="rId20"/>
    <p:sldId id="322" r:id="rId21"/>
    <p:sldId id="324" r:id="rId22"/>
    <p:sldId id="330" r:id="rId23"/>
    <p:sldId id="325" r:id="rId24"/>
    <p:sldId id="329" r:id="rId25"/>
    <p:sldId id="323" r:id="rId26"/>
    <p:sldId id="277" r:id="rId27"/>
    <p:sldId id="295" r:id="rId28"/>
    <p:sldId id="296" r:id="rId29"/>
    <p:sldId id="327" r:id="rId30"/>
    <p:sldId id="265" r:id="rId31"/>
    <p:sldId id="300" r:id="rId32"/>
    <p:sldId id="293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ntraštė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lt-LT" smtClean="0"/>
              <a:t>Spustelėkite, jei norite keisite ruoš. pav. stilių</a:t>
            </a:r>
            <a:endParaRPr kumimoji="0" lang="en-US"/>
          </a:p>
        </p:txBody>
      </p:sp>
      <p:sp>
        <p:nvSpPr>
          <p:cNvPr id="28" name="Datos vietos rezervavimo ženklas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7DE45-DB74-4D38-B8D2-9E9A29E9DBD7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17" name="Poraštės vietos rezervavimo ženklas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kaidrės numerio vietos rezervavimo ženklas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DC3D-FDD7-4A43-ACD9-6170A08B7D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aantraštė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lt-LT" smtClean="0"/>
              <a:t>Spustelėkite ruošinio paantraštės stiliui keisti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lt-LT" smtClean="0"/>
              <a:t>Spustelėkite, jei norite keisite ruoš. pav. stilių</a:t>
            </a:r>
            <a:endParaRPr kumimoji="0" lang="en-US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lt-LT" smtClean="0"/>
              <a:t>Spustelėkite ruošinio teksto stiliams keisti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7DE45-DB74-4D38-B8D2-9E9A29E9DBD7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DC3D-FDD7-4A43-ACD9-6170A08B7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lt-LT" smtClean="0"/>
              <a:t>Spustelėkite, jei norite keisite ruoš. pav. stilių</a:t>
            </a:r>
            <a:endParaRPr kumimoji="0" lang="en-US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lt-LT" smtClean="0"/>
              <a:t>Spustelėkite ruošinio teksto stiliams keisti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7DE45-DB74-4D38-B8D2-9E9A29E9DBD7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DC3D-FDD7-4A43-ACD9-6170A08B7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lt-LT" smtClean="0"/>
              <a:t>Spustelėkite, jei norite keisite ruoš. pav. stilių</a:t>
            </a:r>
            <a:endParaRPr kumimoji="0"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lt-LT" smtClean="0"/>
              <a:t>Spustelėkite ruošinio teksto stiliams keisti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7DE45-DB74-4D38-B8D2-9E9A29E9DBD7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DC3D-FDD7-4A43-ACD9-6170A08B7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lt-LT" smtClean="0"/>
              <a:t>Spustelėkite, jei norite keisite ruoš. pav. stilių</a:t>
            </a:r>
            <a:endParaRPr kumimoji="0"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lt-LT" smtClean="0"/>
              <a:t>Spustelėkite ruošinio teksto stiliams keisti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7DE45-DB74-4D38-B8D2-9E9A29E9DBD7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DA9DC3D-FDD7-4A43-ACD9-6170A08B7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lt-LT" smtClean="0"/>
              <a:t>Spustelėkite, jei norite keisite ruoš. pav. stilių</a:t>
            </a:r>
            <a:endParaRPr kumimoji="0"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lt-LT" smtClean="0"/>
              <a:t>Spustelėkite ruošinio teksto stiliams keisti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lt-LT" smtClean="0"/>
              <a:t>Spustelėkite ruošinio teksto stiliams keisti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7DE45-DB74-4D38-B8D2-9E9A29E9DBD7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DC3D-FDD7-4A43-ACD9-6170A08B7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lt-LT" smtClean="0"/>
              <a:t>Spustelėkite, jei norite keisite ruoš. pav. stilių</a:t>
            </a:r>
            <a:endParaRPr kumimoji="0"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lt-LT" smtClean="0"/>
              <a:t>Spustelėkite ruošinio teksto stiliams keisti</a:t>
            </a: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lt-LT" smtClean="0"/>
              <a:t>Spustelėkite ruošinio teksto stiliams keisti</a:t>
            </a:r>
          </a:p>
        </p:txBody>
      </p:sp>
      <p:sp>
        <p:nvSpPr>
          <p:cNvPr id="5" name="Turinio vietos rezervavimo ženklas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lt-LT" smtClean="0"/>
              <a:t>Spustelėkite ruošinio teksto stiliams keisti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lt-LT" smtClean="0"/>
              <a:t>Spustelėkite ruošinio teksto stiliams keisti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7DE45-DB74-4D38-B8D2-9E9A29E9DBD7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DC3D-FDD7-4A43-ACD9-6170A08B7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lt-LT" smtClean="0"/>
              <a:t>Spustelėkite, jei norite keisite ruoš. pav. stilių</a:t>
            </a:r>
            <a:endParaRPr kumimoji="0" lang="en-US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7DE45-DB74-4D38-B8D2-9E9A29E9DBD7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DC3D-FDD7-4A43-ACD9-6170A08B7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7DE45-DB74-4D38-B8D2-9E9A29E9DBD7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DC3D-FDD7-4A43-ACD9-6170A08B7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lt-LT" smtClean="0"/>
              <a:t>Spustelėkite, jei norite keisite ruoš. pav. stilių</a:t>
            </a:r>
            <a:endParaRPr kumimoji="0"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lt-LT" smtClean="0"/>
              <a:t>Spustelėkite ruošinio teksto stiliams keisti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lt-LT" smtClean="0"/>
              <a:t>Spustelėkite ruošinio teksto stiliams keisti</a:t>
            </a:r>
          </a:p>
          <a:p>
            <a:pPr lvl="1" eaLnBrk="1" latinLnBrk="0" hangingPunct="1"/>
            <a:r>
              <a:rPr lang="lt-LT" smtClean="0"/>
              <a:t>Antras lygmuo</a:t>
            </a:r>
          </a:p>
          <a:p>
            <a:pPr lvl="2" eaLnBrk="1" latinLnBrk="0" hangingPunct="1"/>
            <a:r>
              <a:rPr lang="lt-LT" smtClean="0"/>
              <a:t>Trečias lygmuo</a:t>
            </a:r>
          </a:p>
          <a:p>
            <a:pPr lvl="3" eaLnBrk="1" latinLnBrk="0" hangingPunct="1"/>
            <a:r>
              <a:rPr lang="lt-LT" smtClean="0"/>
              <a:t>Ketvirtas lygmuo</a:t>
            </a:r>
          </a:p>
          <a:p>
            <a:pPr lvl="4" eaLnBrk="1" latinLnBrk="0" hangingPunct="1"/>
            <a:r>
              <a:rPr lang="lt-LT" smtClean="0"/>
              <a:t>Penktas lygmuo</a:t>
            </a:r>
            <a:endParaRPr kumimoji="0" lang="en-US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7DE45-DB74-4D38-B8D2-9E9A29E9DBD7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DC3D-FDD7-4A43-ACD9-6170A08B7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lt-LT" smtClean="0"/>
              <a:t>Spustelėkite, jei norite keisite ruoš. pav. stilių</a:t>
            </a:r>
            <a:endParaRPr kumimoji="0" lang="en-US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lt-LT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Spustelėkite piktogramą, jei norite įtraukti paveikslėlį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lt-LT" smtClean="0"/>
              <a:t>Spustelėkite ruošinio teksto stiliams keisti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7DE45-DB74-4D38-B8D2-9E9A29E9DBD7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9DC3D-FDD7-4A43-ACD9-6170A08B7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vadinimo vietos rezervavimo ženkla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lt-LT" smtClean="0"/>
              <a:t>Spustelėkite, jei norite keisite ruoš. pav. stilių</a:t>
            </a:r>
            <a:endParaRPr kumimoji="0" lang="en-US"/>
          </a:p>
        </p:txBody>
      </p:sp>
      <p:sp>
        <p:nvSpPr>
          <p:cNvPr id="13" name="Teksto vietos rezervavimo ženklas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lt-LT" smtClean="0"/>
              <a:t>Spustelėkite ruošinio teksto stiliams keisti</a:t>
            </a:r>
          </a:p>
          <a:p>
            <a:pPr lvl="1" eaLnBrk="1" latinLnBrk="0" hangingPunct="1"/>
            <a:r>
              <a:rPr kumimoji="0" lang="lt-LT" smtClean="0"/>
              <a:t>Antras lygmuo</a:t>
            </a:r>
          </a:p>
          <a:p>
            <a:pPr lvl="2" eaLnBrk="1" latinLnBrk="0" hangingPunct="1"/>
            <a:r>
              <a:rPr kumimoji="0" lang="lt-LT" smtClean="0"/>
              <a:t>Trečias lygmuo</a:t>
            </a:r>
          </a:p>
          <a:p>
            <a:pPr lvl="3" eaLnBrk="1" latinLnBrk="0" hangingPunct="1"/>
            <a:r>
              <a:rPr kumimoji="0" lang="lt-LT" smtClean="0"/>
              <a:t>Ketvirtas lygmuo</a:t>
            </a:r>
          </a:p>
          <a:p>
            <a:pPr lvl="4" eaLnBrk="1" latinLnBrk="0" hangingPunct="1"/>
            <a:r>
              <a:rPr kumimoji="0" lang="lt-LT" smtClean="0"/>
              <a:t>Penktas lygmuo</a:t>
            </a:r>
            <a:endParaRPr kumimoji="0" lang="en-US"/>
          </a:p>
        </p:txBody>
      </p:sp>
      <p:sp>
        <p:nvSpPr>
          <p:cNvPr id="14" name="Datos vietos rezervavimo ženklas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4B7DE45-DB74-4D38-B8D2-9E9A29E9DBD7}" type="datetimeFigureOut">
              <a:rPr lang="en-US" smtClean="0"/>
              <a:pPr/>
              <a:t>10/23/2020</a:t>
            </a:fld>
            <a:endParaRPr lang="en-US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kaidrės numerio vietos rezervavimo ženklas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DA9DC3D-FDD7-4A43-ACD9-6170A08B7D4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etar.lt/portal/lt/legalAct/551e4800a94b11e9964cdd77475976b0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0" y="928671"/>
            <a:ext cx="9144000" cy="2000263"/>
          </a:xfrm>
        </p:spPr>
        <p:txBody>
          <a:bodyPr>
            <a:normAutofit/>
          </a:bodyPr>
          <a:lstStyle/>
          <a:p>
            <a:r>
              <a:rPr lang="lt-LT" sz="4000" b="1" dirty="0" smtClean="0">
                <a:latin typeface="Arial Rounded MT Bold" pitchFamily="34" charset="0"/>
              </a:rPr>
              <a:t>,,Ekologiško vaikų maitinimo link...”</a:t>
            </a:r>
            <a:endParaRPr lang="en-US" sz="4000" b="1" dirty="0">
              <a:latin typeface="Arial Rounded MT Bold" pitchFamily="34" charset="0"/>
            </a:endParaRPr>
          </a:p>
        </p:txBody>
      </p:sp>
      <p:sp>
        <p:nvSpPr>
          <p:cNvPr id="3" name="Paantraštė 2"/>
          <p:cNvSpPr>
            <a:spLocks noGrp="1"/>
          </p:cNvSpPr>
          <p:nvPr>
            <p:ph type="subTitle" idx="1"/>
          </p:nvPr>
        </p:nvSpPr>
        <p:spPr>
          <a:xfrm>
            <a:off x="1371600" y="4857760"/>
            <a:ext cx="7415242" cy="1428760"/>
          </a:xfrm>
        </p:spPr>
        <p:txBody>
          <a:bodyPr>
            <a:normAutofit fontScale="77500" lnSpcReduction="20000"/>
          </a:bodyPr>
          <a:lstStyle/>
          <a:p>
            <a:r>
              <a:rPr lang="lt-LT" b="1" dirty="0" smtClean="0">
                <a:solidFill>
                  <a:srgbClr val="FFC000"/>
                </a:solidFill>
                <a:latin typeface="Arial Rounded MT Bold" pitchFamily="34" charset="0"/>
              </a:rPr>
              <a:t>Ukmergės vaikų lopšelis-darželis ,,Žiogelis”</a:t>
            </a:r>
          </a:p>
          <a:p>
            <a:r>
              <a:rPr lang="lt-LT" b="1" dirty="0" smtClean="0">
                <a:solidFill>
                  <a:srgbClr val="FFC000"/>
                </a:solidFill>
                <a:latin typeface="Arial Rounded MT Bold" pitchFamily="34" charset="0"/>
              </a:rPr>
              <a:t>Direktorė </a:t>
            </a:r>
          </a:p>
          <a:p>
            <a:r>
              <a:rPr lang="lt-LT" b="1" dirty="0" smtClean="0">
                <a:solidFill>
                  <a:srgbClr val="FFC000"/>
                </a:solidFill>
                <a:latin typeface="Arial Rounded MT Bold" pitchFamily="34" charset="0"/>
              </a:rPr>
              <a:t>Birutė Jucevičienė</a:t>
            </a:r>
          </a:p>
          <a:p>
            <a:r>
              <a:rPr lang="lt-LT" b="1" dirty="0" smtClean="0">
                <a:solidFill>
                  <a:srgbClr val="FFC000"/>
                </a:solidFill>
                <a:latin typeface="Arial Rounded MT Bold" pitchFamily="34" charset="0"/>
              </a:rPr>
              <a:t>2020-10-26</a:t>
            </a:r>
            <a:endParaRPr lang="en-US" b="1" dirty="0">
              <a:solidFill>
                <a:srgbClr val="FFC000"/>
              </a:solidFill>
              <a:latin typeface="Arial Rounded MT Bold" pitchFamily="34" charset="0"/>
            </a:endParaRPr>
          </a:p>
        </p:txBody>
      </p:sp>
      <p:pic>
        <p:nvPicPr>
          <p:cNvPr id="4" name="Paveikslėlis 3" descr="obuolia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208" y="285728"/>
            <a:ext cx="1527002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aveikslėlis 4" descr="obuolia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2571744"/>
            <a:ext cx="1595442" cy="1642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214414" y="214290"/>
            <a:ext cx="7929586" cy="1203348"/>
          </a:xfrm>
        </p:spPr>
        <p:txBody>
          <a:bodyPr>
            <a:normAutofit fontScale="90000"/>
          </a:bodyPr>
          <a:lstStyle/>
          <a:p>
            <a:pPr algn="l"/>
            <a:r>
              <a:rPr lang="lt-LT" dirty="0" smtClean="0"/>
              <a:t>Sėkmingai žengti pirmieji  žingsniai švediško stalo link...</a:t>
            </a:r>
            <a:endParaRPr lang="en-US" dirty="0"/>
          </a:p>
        </p:txBody>
      </p:sp>
      <p:pic>
        <p:nvPicPr>
          <p:cNvPr id="4" name="Picture 2" descr="C:\Users\Darzelis\Desktop\20191120_1209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357298"/>
            <a:ext cx="7755210" cy="5500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aveikslėlis 4" descr="obuolia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8252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arzelis\Desktop\76959807_507391516534011_6143696927310479360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500042"/>
            <a:ext cx="8310588" cy="6232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aveikslėlis 4" descr="obuolia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8252" cy="121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sz="4400" dirty="0" smtClean="0"/>
              <a:t>	Galimybė rinktis: vanduo, sultys, arbata</a:t>
            </a:r>
            <a:endParaRPr lang="en-US" dirty="0"/>
          </a:p>
        </p:txBody>
      </p:sp>
      <p:pic>
        <p:nvPicPr>
          <p:cNvPr id="5" name="Picture 2" descr="C:\Users\Darzelis\Desktop\20191121_1246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338538"/>
            <a:ext cx="7429552" cy="5573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aveikslėlis 5" descr="obuolia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8252" cy="1285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arzelis\Desktop\20191106_1216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2194"/>
            <a:ext cx="8858280" cy="6645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aveikslėlis 4" descr="obuolia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20" y="357166"/>
            <a:ext cx="1307044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0" y="274638"/>
            <a:ext cx="7715272" cy="1143000"/>
          </a:xfrm>
        </p:spPr>
        <p:txBody>
          <a:bodyPr>
            <a:noAutofit/>
          </a:bodyPr>
          <a:lstStyle/>
          <a:p>
            <a:pPr algn="l"/>
            <a:r>
              <a:rPr lang="lt-LT" sz="4000" dirty="0" smtClean="0"/>
              <a:t>Pasipildė lauko edukacinės erdvės</a:t>
            </a:r>
            <a:endParaRPr lang="en-US" sz="4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1768"/>
            <a:ext cx="9144000" cy="5566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aveikslėlis 3" descr="obuolia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47" y="214290"/>
            <a:ext cx="1238253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s://scontent.fkun1-1.fna.fbcdn.net/v/t1.15752-9/67500894_415133712541837_8041336057049907200_n.jpg?_nc_cat=106&amp;_nc_oc=AQl1E-dHtyTBjz4EPSpNYOkvjwqIvt_QoSUuTGT0GuWiDBCyZfV6rR77GKpBzARE34g&amp;_nc_ht=scontent.fkun1-1.fna&amp;oh=1f37108d3b66c0859a20b3af27fb0f58&amp;oe=5E608B6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3" y="17859"/>
            <a:ext cx="9120187" cy="6840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kmergės švietimas: koja kojon nuotrauka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0"/>
            <a:ext cx="8858280" cy="6643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scontent.fkun1-1.fna.fbcdn.net/v/t1.15752-9/60814387_1087786848089409_399743708729180160_n.jpg?_nc_cat=105&amp;_nc_oc=AQm0Ks0nzw_7Gkd__r5yGRtxGS6DWcum8gjGABvTkASZvQgkMwgofyBQy1bnRn2NseA&amp;_nc_ht=scontent.fkun1-1.fna&amp;oh=db4f714b7ea2fda95e3dd3027946522d&amp;oe=5E49FAE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318949"/>
            <a:ext cx="8735762" cy="6539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357258" y="428604"/>
            <a:ext cx="7786742" cy="1000124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Išaugintų šiltnamyje agurkų raugimas- nauja patirtis vaikams </a:t>
            </a:r>
            <a:endParaRPr lang="en-US" dirty="0"/>
          </a:p>
        </p:txBody>
      </p:sp>
      <p:pic>
        <p:nvPicPr>
          <p:cNvPr id="2050" name="Picture 2" descr="E:\20200910_1013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4071934" cy="4904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E:\20200910_1038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000240"/>
            <a:ext cx="5214942" cy="4308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aveikslėlis 4" descr="obuolia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38252" cy="1285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scontent.fkun1-1.fna.fbcdn.net/v/t1.15752-9/75184709_544143826438683_1988107899955576832_n.jpg?_nc_cat=100&amp;_nc_oc=AQnkQb9AENhhBRLRtZ8-rxbxVo9hXVgEFYUA6XnIC9VJIuNM8fkRR7geoib9W8pj2ZM&amp;_nc_ht=scontent.fkun1-1.fna&amp;oh=f6e7ef8ae93acb3824798f0fa475daf7&amp;oe=5E17D21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9222" cy="6572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veikslėlis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3" t="13863" r="67973" b="-2621"/>
          <a:stretch/>
        </p:blipFill>
        <p:spPr>
          <a:xfrm>
            <a:off x="1357290" y="3786190"/>
            <a:ext cx="2000264" cy="199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Darzelis\Desktop\EKOLOGIJA\Paveikslėlis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8030" y="3143248"/>
            <a:ext cx="4445970" cy="3336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3" t="13863" r="67973" b="-2621"/>
          <a:stretch/>
        </p:blipFill>
        <p:spPr>
          <a:xfrm>
            <a:off x="5775634" y="214290"/>
            <a:ext cx="2296828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928662" y="214290"/>
            <a:ext cx="8215338" cy="1214446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lt-LT" sz="3200" dirty="0" smtClean="0"/>
              <a:t>  </a:t>
            </a:r>
            <a:r>
              <a:rPr lang="lt-LT" sz="4000" dirty="0" smtClean="0"/>
              <a:t>2018 m. rugsėjį</a:t>
            </a:r>
            <a:br>
              <a:rPr lang="lt-LT" sz="4000" dirty="0" smtClean="0"/>
            </a:br>
            <a:r>
              <a:rPr lang="lt-LT" sz="4000" dirty="0" smtClean="0"/>
              <a:t> Ukmergės vaikų lopšelis-darželis ,,Žiogelis” </a:t>
            </a:r>
            <a:br>
              <a:rPr lang="lt-LT" sz="4000" dirty="0" smtClean="0"/>
            </a:br>
            <a:r>
              <a:rPr lang="lt-LT" sz="4000" dirty="0" smtClean="0"/>
              <a:t>pasitiko keldamas sau iššūkį :</a:t>
            </a:r>
            <a:endParaRPr lang="en-US" sz="40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214282" y="2571744"/>
            <a:ext cx="8786874" cy="4071966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lt-LT" dirty="0" smtClean="0"/>
          </a:p>
          <a:p>
            <a:pPr algn="ctr">
              <a:buNone/>
            </a:pPr>
            <a:r>
              <a:rPr lang="lt-LT" sz="8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Sveika pradžia- sveikai ateičiai</a:t>
            </a:r>
            <a:endParaRPr lang="en-US" sz="8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aveikslėlis 3" descr="obuolia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88160" cy="142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Darzelis\Desktop\EKOLOGIJA\Paveikslėlis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31953" y="-177588"/>
            <a:ext cx="9375954" cy="7035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42851"/>
            <a:ext cx="8953530" cy="6715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19575" cy="414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2928935"/>
            <a:ext cx="5357818" cy="4018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0" y="274638"/>
            <a:ext cx="9001156" cy="1143000"/>
          </a:xfrm>
        </p:spPr>
        <p:txBody>
          <a:bodyPr>
            <a:noAutofit/>
          </a:bodyPr>
          <a:lstStyle/>
          <a:p>
            <a:r>
              <a:rPr lang="en-US" sz="4000" dirty="0" err="1" smtClean="0"/>
              <a:t>Skaniausi</a:t>
            </a:r>
            <a:r>
              <a:rPr lang="en-US" sz="4000" dirty="0" smtClean="0"/>
              <a:t> pa</a:t>
            </a:r>
            <a:r>
              <a:rPr lang="lt-LT" sz="4000" dirty="0" err="1" smtClean="0"/>
              <a:t>čių</a:t>
            </a:r>
            <a:r>
              <a:rPr lang="lt-LT" sz="4000" dirty="0" smtClean="0"/>
              <a:t> kepti ekologiški sausainiai</a:t>
            </a:r>
            <a:endParaRPr lang="en-US" sz="4000" dirty="0"/>
          </a:p>
        </p:txBody>
      </p:sp>
      <p:pic>
        <p:nvPicPr>
          <p:cNvPr id="1026" name="Picture 2" descr="C:\Users\LD_Ziogelis\Desktop\79887745_467727850561384_3087895874517336064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736"/>
            <a:ext cx="4214841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LD_Ziogelis\Desktop\80581340_1042161139501954_3704885540248616960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145299"/>
            <a:ext cx="4929190" cy="3712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lt-LT" dirty="0" smtClean="0"/>
              <a:t>Pyragų diena </a:t>
            </a:r>
            <a:r>
              <a:rPr lang="lt-LT" dirty="0" err="1" smtClean="0"/>
              <a:t>kitaip...ekologiškai</a:t>
            </a:r>
            <a:endParaRPr lang="en-US" dirty="0"/>
          </a:p>
        </p:txBody>
      </p:sp>
      <p:pic>
        <p:nvPicPr>
          <p:cNvPr id="5122" name="Picture 2" descr="C:\Users\LD_Ziogelis\Desktop\71961814_417547855579384_4065176899167453184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116" y="1285860"/>
            <a:ext cx="9098884" cy="5118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lt-LT" sz="3200" dirty="0" smtClean="0"/>
              <a:t>Ekologiškumą, veiklas su natūraliomis medžiagomis pristatome Litexpo parodoje</a:t>
            </a:r>
            <a:endParaRPr lang="en-US" sz="32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5370" y="1373367"/>
            <a:ext cx="7312844" cy="5484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Sulaukėme daug besidominčių, kaip mums sekasi...</a:t>
            </a:r>
            <a:endParaRPr lang="en-US" dirty="0"/>
          </a:p>
        </p:txBody>
      </p:sp>
      <p:pic>
        <p:nvPicPr>
          <p:cNvPr id="5122" name="Picture 2" descr="C:\Users\Darzelis\Desktop\foto\20190402_1058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1885" y="1382712"/>
            <a:ext cx="9225885" cy="5189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1439850"/>
          </a:xfrm>
        </p:spPr>
        <p:txBody>
          <a:bodyPr>
            <a:noAutofit/>
          </a:bodyPr>
          <a:lstStyle/>
          <a:p>
            <a:r>
              <a:rPr lang="lt-LT" sz="3200" dirty="0" smtClean="0"/>
              <a:t>Dalijomės patirtimi su </a:t>
            </a:r>
            <a:r>
              <a:rPr lang="en-US" sz="3200" dirty="0" err="1" smtClean="0"/>
              <a:t>Bir</a:t>
            </a:r>
            <a:r>
              <a:rPr lang="lt-LT" sz="3200" dirty="0" err="1" smtClean="0"/>
              <a:t>žų</a:t>
            </a:r>
            <a:r>
              <a:rPr lang="lt-LT" sz="3200" dirty="0" smtClean="0"/>
              <a:t>, Lazdijų, Klaipėdos, Rokiškio, Panevėžio ir kitomis Lietuvos ugdymo įstaigomis</a:t>
            </a:r>
            <a:endParaRPr lang="en-US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785926"/>
            <a:ext cx="5905540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LD_Ziogelis\Desktop\20161013_1209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0265" y="3772699"/>
            <a:ext cx="4113735" cy="3085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aveikslėlis 4" descr="obuolia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318" y="1785926"/>
            <a:ext cx="963085" cy="100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LD_Ziogelis\Desktop\83002382_858110864614083_4261797323702534144_n - Kopij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15805" cy="4656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LD_Ziogelis\Desktop\81624698_485297688804400_4000143101371875328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3804048"/>
            <a:ext cx="4071934" cy="3053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aveikslėlis 4" descr="obuolia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16" y="802272"/>
            <a:ext cx="1428760" cy="1483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aveikslėlis 5" descr="obuolia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480" y="5000636"/>
            <a:ext cx="1428760" cy="1483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417638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Prasmingas  bendradarbiavimas su </a:t>
            </a:r>
            <a:br>
              <a:rPr lang="lt-LT" dirty="0" smtClean="0"/>
            </a:br>
            <a:r>
              <a:rPr lang="lt-LT" dirty="0" smtClean="0"/>
              <a:t>LEUA</a:t>
            </a:r>
            <a:endParaRPr lang="en-US" dirty="0"/>
          </a:p>
        </p:txBody>
      </p:sp>
      <p:pic>
        <p:nvPicPr>
          <p:cNvPr id="3074" name="Picture 2" descr="C:\Users\LD_Ziogelis\Desktop\61979258_2094181157370565_8624703971463790592_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69095" y="1285860"/>
            <a:ext cx="8358211" cy="5572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0" y="1500174"/>
            <a:ext cx="9144000" cy="1643074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lt-LT" sz="4400" dirty="0" smtClean="0"/>
              <a:t>Dalyvavimas Žemės ūkio ministerijos inicijuotame pilotiniame projekte: ,,Ekologiškų žemės ūkio ir maisto produktų vartojimo skatinimas ikimokyklinėse įstaigose”</a:t>
            </a:r>
            <a:endParaRPr lang="en-US" sz="44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00034" y="2500306"/>
            <a:ext cx="8229600" cy="3809054"/>
          </a:xfrm>
        </p:spPr>
        <p:txBody>
          <a:bodyPr>
            <a:normAutofit/>
          </a:bodyPr>
          <a:lstStyle/>
          <a:p>
            <a:pPr>
              <a:buNone/>
            </a:pPr>
            <a:endParaRPr lang="lt-LT" sz="3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endParaRPr lang="en-US" sz="3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endParaRPr lang="en-US" sz="36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aveikslėlis 3" descr="obuolia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8252" cy="127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aveikslėlis 4" descr="obuolia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082" y="4607762"/>
            <a:ext cx="1785918" cy="1964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t-LT" sz="4000" dirty="0" smtClean="0"/>
              <a:t>Džiuginantys bendri </a:t>
            </a:r>
            <a:br>
              <a:rPr lang="lt-LT" sz="4000" dirty="0" smtClean="0"/>
            </a:br>
            <a:r>
              <a:rPr lang="lt-LT" sz="4000" dirty="0" smtClean="0"/>
              <a:t>rezultatai</a:t>
            </a:r>
            <a:endParaRPr lang="en-US" sz="40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285720" y="1857364"/>
            <a:ext cx="8143932" cy="4786346"/>
          </a:xfrm>
        </p:spPr>
        <p:txBody>
          <a:bodyPr>
            <a:normAutofit/>
          </a:bodyPr>
          <a:lstStyle/>
          <a:p>
            <a:pPr marL="179388" indent="-42863" algn="ctr">
              <a:buNone/>
            </a:pPr>
            <a:r>
              <a:rPr lang="lt-LT" sz="3200" b="1" dirty="0" smtClean="0">
                <a:solidFill>
                  <a:srgbClr val="92D050"/>
                </a:solidFill>
              </a:rPr>
              <a:t>Už vietinės ekologiškos produkcijos vartojimo skatinimą vaikų darželiuose, Ukmergės rajono savivaldybė tapo Auksinės krivūlės </a:t>
            </a:r>
            <a:r>
              <a:rPr lang="lt-LT" sz="3600" b="1" dirty="0" smtClean="0">
                <a:solidFill>
                  <a:srgbClr val="92D050"/>
                </a:solidFill>
              </a:rPr>
              <a:t>laureatu.</a:t>
            </a:r>
          </a:p>
          <a:p>
            <a:pPr>
              <a:buNone/>
            </a:pPr>
            <a:endParaRPr lang="lt-LT" b="1" dirty="0" smtClean="0">
              <a:solidFill>
                <a:srgbClr val="92D050"/>
              </a:solidFill>
            </a:endParaRPr>
          </a:p>
          <a:p>
            <a:endParaRPr lang="en-US" dirty="0"/>
          </a:p>
        </p:txBody>
      </p:sp>
      <p:pic>
        <p:nvPicPr>
          <p:cNvPr id="6" name="Paveikslėlis 5" descr="obuolia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5357826"/>
            <a:ext cx="1238252" cy="127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aveikslėlis 7" descr="obuolia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68" y="714356"/>
            <a:ext cx="1238252" cy="127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Darzelis\Desktop\44237376_719665178418220_4622124300785156096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3879484"/>
            <a:ext cx="4500594" cy="2887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400" dirty="0" smtClean="0"/>
              <a:t>Nieko nėra neįveikiamo</a:t>
            </a:r>
            <a:endParaRPr lang="en-US" sz="44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lt-LT" sz="4000" b="1" dirty="0" smtClean="0">
                <a:solidFill>
                  <a:srgbClr val="92D050"/>
                </a:solidFill>
              </a:rPr>
              <a:t>DRĄSINU </a:t>
            </a:r>
          </a:p>
          <a:p>
            <a:pPr algn="ctr">
              <a:buNone/>
            </a:pPr>
            <a:r>
              <a:rPr lang="lt-LT" sz="4000" b="1" dirty="0" smtClean="0">
                <a:solidFill>
                  <a:srgbClr val="92D050"/>
                </a:solidFill>
              </a:rPr>
              <a:t>    VISAS ĮSTAIGAS JUNGTIS PRIE ŠIO PROJEKTO</a:t>
            </a:r>
            <a:r>
              <a:rPr lang="en-US" sz="4000" b="1" dirty="0" smtClean="0">
                <a:solidFill>
                  <a:srgbClr val="92D050"/>
                </a:solidFill>
              </a:rPr>
              <a:t> TARIANT</a:t>
            </a:r>
            <a:r>
              <a:rPr lang="lt-LT" sz="4000" b="1" dirty="0" smtClean="0">
                <a:solidFill>
                  <a:srgbClr val="92D050"/>
                </a:solidFill>
              </a:rPr>
              <a:t>:</a:t>
            </a:r>
            <a:r>
              <a:rPr lang="en-US" sz="4000" b="1" dirty="0" smtClean="0">
                <a:solidFill>
                  <a:srgbClr val="92D050"/>
                </a:solidFill>
              </a:rPr>
              <a:t> </a:t>
            </a:r>
            <a:endParaRPr lang="lt-LT" sz="4000" b="1" dirty="0" smtClean="0">
              <a:solidFill>
                <a:srgbClr val="92D050"/>
              </a:solidFill>
            </a:endParaRPr>
          </a:p>
          <a:p>
            <a:pPr algn="ctr">
              <a:buNone/>
            </a:pPr>
            <a:r>
              <a:rPr lang="lt-LT" sz="4800" b="1" dirty="0" smtClean="0">
                <a:solidFill>
                  <a:srgbClr val="FFC000"/>
                </a:solidFill>
              </a:rPr>
              <a:t>„Imam ir darom“</a:t>
            </a:r>
          </a:p>
          <a:p>
            <a:endParaRPr lang="en-US" dirty="0"/>
          </a:p>
        </p:txBody>
      </p:sp>
      <p:pic>
        <p:nvPicPr>
          <p:cNvPr id="4" name="Paveikslėlis 3" descr="obuolia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4083915"/>
            <a:ext cx="1785950" cy="1838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aveikslėlis 6" descr="obuolia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80" y="5387477"/>
            <a:ext cx="1428760" cy="1470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80931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lt-LT" sz="6000" b="1" dirty="0" smtClean="0">
                <a:solidFill>
                  <a:srgbClr val="FFC000"/>
                </a:solidFill>
              </a:rPr>
              <a:t>Ačiū už dėmesį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339437"/>
            <a:ext cx="7215238" cy="5411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sz="4400" u="sng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Pirmas žingsnis</a:t>
            </a:r>
            <a:br>
              <a:rPr lang="lt-LT" sz="4400" u="sng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0" y="1142984"/>
            <a:ext cx="9144000" cy="5166376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lt-LT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Valgiaraščių </a:t>
            </a:r>
            <a:r>
              <a:rPr lang="en-US" sz="36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parengimas</a:t>
            </a:r>
            <a:r>
              <a:rPr lang="en-US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ir</a:t>
            </a:r>
            <a:r>
              <a:rPr lang="en-US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tvirtinimas</a:t>
            </a:r>
            <a:r>
              <a:rPr lang="en-US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</a:p>
          <a:p>
            <a:pPr marL="82550" indent="0" algn="ctr">
              <a:buNone/>
            </a:pPr>
            <a:r>
              <a:rPr lang="lt-LT" sz="3600" b="1" dirty="0" smtClean="0">
                <a:solidFill>
                  <a:srgbClr val="92D050"/>
                </a:solidFill>
              </a:rPr>
              <a:t>Svarbiausi maisto skonio vertintojai - vaikai</a:t>
            </a:r>
            <a:endParaRPr lang="en-US" sz="3600" b="1" dirty="0">
              <a:solidFill>
                <a:srgbClr val="92D050"/>
              </a:solidFill>
            </a:endParaRPr>
          </a:p>
        </p:txBody>
      </p:sp>
      <p:pic>
        <p:nvPicPr>
          <p:cNvPr id="4" name="Paveikslėlis 3" descr="obuolia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8252" cy="127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Darzelis\Desktop\20180404_1657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736668"/>
            <a:ext cx="7143800" cy="4205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572272"/>
          </a:xfrm>
        </p:spPr>
        <p:txBody>
          <a:bodyPr>
            <a:normAutofit/>
          </a:bodyPr>
          <a:lstStyle/>
          <a:p>
            <a:pPr lvl="1" algn="ctr">
              <a:buNone/>
            </a:pPr>
            <a:r>
              <a:rPr lang="lt-LT" sz="3600" b="1" dirty="0" smtClean="0">
                <a:solidFill>
                  <a:srgbClr val="92D050"/>
                </a:solidFill>
              </a:rPr>
              <a:t>Siekiant sveikesnės vaikų mitybos tęstinumo, vykdytos maisto degustacijos  tėvams.</a:t>
            </a:r>
            <a:endParaRPr lang="en-US" sz="3600" b="1" dirty="0" smtClean="0">
              <a:solidFill>
                <a:srgbClr val="92D050"/>
              </a:solidFill>
            </a:endParaRPr>
          </a:p>
          <a:p>
            <a:pPr>
              <a:buNone/>
            </a:pPr>
            <a:endParaRPr lang="lt-LT" sz="32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aveikslėlis 4" descr="obuolia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8252" cy="121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Darzelis\Desktop\20180405_1609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4488"/>
            <a:ext cx="9198981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arzelis\Desktop\20180404_1609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16925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LD_Ziogelis\Desktop\72973319_428818764452293_8346877977492979712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3090623"/>
            <a:ext cx="6072198" cy="3767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aveikslėlis 4" descr="obuolia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5206" y="214290"/>
            <a:ext cx="1785918" cy="1964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sz="4400" u="sng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Antras žingsnis</a:t>
            </a:r>
            <a:br>
              <a:rPr lang="lt-LT" sz="4400" u="sng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880624"/>
          </a:xfrm>
        </p:spPr>
        <p:txBody>
          <a:bodyPr>
            <a:normAutofit fontScale="47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en-US" sz="7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</a:t>
            </a:r>
            <a:r>
              <a:rPr lang="lt-LT" sz="76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iešųjų</a:t>
            </a:r>
            <a:r>
              <a:rPr lang="lt-LT" sz="7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pirkimų organizavimas.</a:t>
            </a:r>
          </a:p>
          <a:p>
            <a:pPr>
              <a:buNone/>
            </a:pPr>
            <a:endParaRPr lang="lt-LT" sz="52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lt-LT" sz="5100" b="1" dirty="0" smtClean="0">
                <a:solidFill>
                  <a:srgbClr val="92D050"/>
                </a:solidFill>
              </a:rPr>
              <a:t>Vaikų maitinimo racione ne mažiau 60% ekologiškų ir NKP maisto produktų </a:t>
            </a:r>
            <a:r>
              <a:rPr lang="en-US" sz="5100" b="1" dirty="0" smtClean="0">
                <a:solidFill>
                  <a:srgbClr val="92D050"/>
                </a:solidFill>
              </a:rPr>
              <a:t>.</a:t>
            </a:r>
          </a:p>
          <a:p>
            <a:pPr>
              <a:buNone/>
            </a:pPr>
            <a:endParaRPr lang="en-US" sz="5100" b="1" dirty="0" smtClean="0">
              <a:solidFill>
                <a:srgbClr val="92D050"/>
              </a:solidFill>
            </a:endParaRPr>
          </a:p>
          <a:p>
            <a:r>
              <a:rPr lang="lt-LT" sz="5100" b="1" dirty="0" smtClean="0">
                <a:solidFill>
                  <a:schemeClr val="accent1"/>
                </a:solidFill>
              </a:rPr>
              <a:t>Žemės ūkio ministro 2019 m. balandžio 30 d. įsakymas Nr. 3D-267 „Dėl Ekologiškų žemės ūkio ir maisto produktų vartojimo skatinimo ikimokyklinio ugdymo įstaigose paramos taisyklių patvirtinimo“</a:t>
            </a:r>
          </a:p>
          <a:p>
            <a:endParaRPr lang="en-US" sz="5100" dirty="0" smtClean="0">
              <a:solidFill>
                <a:srgbClr val="92D050"/>
              </a:solidFill>
            </a:endParaRPr>
          </a:p>
          <a:p>
            <a:endParaRPr lang="en-US" sz="5100" dirty="0" smtClean="0">
              <a:solidFill>
                <a:srgbClr val="92D050"/>
              </a:solidFill>
            </a:endParaRPr>
          </a:p>
          <a:p>
            <a:pPr>
              <a:buNone/>
            </a:pPr>
            <a:endParaRPr lang="en-US" dirty="0" smtClean="0">
              <a:solidFill>
                <a:srgbClr val="92D050"/>
              </a:solidFill>
            </a:endParaRPr>
          </a:p>
          <a:p>
            <a:pPr algn="ctr">
              <a:buNone/>
            </a:pPr>
            <a:r>
              <a:rPr lang="lt-LT" sz="3400" dirty="0" smtClean="0">
                <a:solidFill>
                  <a:schemeClr val="tx2">
                    <a:lumMod val="50000"/>
                  </a:schemeClr>
                </a:solidFill>
                <a:hlinkClick r:id="rId2"/>
              </a:rPr>
              <a:t>https://www.etar.lt/portal/lt/legalAct/551e4800a94b11e9964cdd77475976b0</a:t>
            </a:r>
            <a:endParaRPr lang="lt-LT" sz="34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4" name="Paveikslėlis 3" descr="obuolia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8252" cy="127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8001024" cy="1203348"/>
          </a:xfrm>
        </p:spPr>
        <p:txBody>
          <a:bodyPr>
            <a:noAutofit/>
          </a:bodyPr>
          <a:lstStyle/>
          <a:p>
            <a:r>
              <a:rPr lang="lt-LT" sz="3600" dirty="0" smtClean="0"/>
              <a:t>Įstaigos valgiaraščiuose  84</a:t>
            </a:r>
            <a:r>
              <a:rPr lang="en-US" sz="3600" dirty="0" smtClean="0"/>
              <a:t>,34</a:t>
            </a:r>
            <a:r>
              <a:rPr lang="lt-LT" sz="3600" dirty="0" smtClean="0"/>
              <a:t>%</a:t>
            </a:r>
            <a:br>
              <a:rPr lang="lt-LT" sz="3600" dirty="0" smtClean="0"/>
            </a:br>
            <a:r>
              <a:rPr lang="lt-LT" sz="3600" dirty="0" smtClean="0"/>
              <a:t>ekologiškų ir NKP maisto produktų</a:t>
            </a:r>
            <a:endParaRPr lang="en-US" sz="3600" dirty="0"/>
          </a:p>
        </p:txBody>
      </p:sp>
      <p:pic>
        <p:nvPicPr>
          <p:cNvPr id="4" name="Paveikslėlis 3" descr="obuolia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8252" cy="127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Darzelis\Desktop\20180921_1245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530" y="1785902"/>
            <a:ext cx="9018470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4400" u="sng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Trečias žingsnis</a:t>
            </a:r>
            <a:endParaRPr lang="en-US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214282" y="1571612"/>
            <a:ext cx="8715436" cy="4737748"/>
          </a:xfrm>
        </p:spPr>
        <p:txBody>
          <a:bodyPr/>
          <a:lstStyle/>
          <a:p>
            <a:pPr marL="651510" indent="-514350">
              <a:buFont typeface="Wingdings" pitchFamily="2" charset="2"/>
              <a:buChar char="q"/>
            </a:pPr>
            <a:r>
              <a:rPr lang="lt-LT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Sutarties </a:t>
            </a:r>
            <a:r>
              <a:rPr lang="en-US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</a:t>
            </a:r>
            <a:r>
              <a:rPr lang="lt-LT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sutarčių)pasirašymas su laimėtoju.</a:t>
            </a:r>
          </a:p>
          <a:p>
            <a:pPr>
              <a:buNone/>
            </a:pPr>
            <a:r>
              <a:rPr lang="lt-LT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	</a:t>
            </a:r>
          </a:p>
          <a:p>
            <a:endParaRPr lang="en-US" dirty="0"/>
          </a:p>
        </p:txBody>
      </p:sp>
      <p:pic>
        <p:nvPicPr>
          <p:cNvPr id="30722" name="Picture 2" descr="Sutarčių pasirašymas: į ką reikėtų atkreipti dėmesį?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7509" y="2071678"/>
            <a:ext cx="336901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Knyga,žalias,storas,popieriai,oranžinė - nemokamos nuotraukos.  Mediakatalogas.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4203150"/>
            <a:ext cx="2714644" cy="2654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ršūnė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Viršūnė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iršūnė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898</TotalTime>
  <Words>219</Words>
  <Application>Microsoft Office PowerPoint</Application>
  <PresentationFormat>Demonstracija ekrane (4:3)</PresentationFormat>
  <Paragraphs>45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32</vt:i4>
      </vt:variant>
    </vt:vector>
  </HeadingPairs>
  <TitlesOfParts>
    <vt:vector size="33" baseType="lpstr">
      <vt:lpstr>Viršūnė</vt:lpstr>
      <vt:lpstr>,,Ekologiško vaikų maitinimo link...”</vt:lpstr>
      <vt:lpstr>    2018 m. rugsėjį  Ukmergės vaikų lopšelis-darželis ,,Žiogelis”  pasitiko keldamas sau iššūkį :</vt:lpstr>
      <vt:lpstr> Dalyvavimas Žemės ūkio ministerijos inicijuotame pilotiniame projekte: ,,Ekologiškų žemės ūkio ir maisto produktų vartojimo skatinimas ikimokyklinėse įstaigose”</vt:lpstr>
      <vt:lpstr>Pirmas žingsnis </vt:lpstr>
      <vt:lpstr>Skaidrė 5</vt:lpstr>
      <vt:lpstr>Skaidrė 6</vt:lpstr>
      <vt:lpstr>Antras žingsnis </vt:lpstr>
      <vt:lpstr>Įstaigos valgiaraščiuose  84,34% ekologiškų ir NKP maisto produktų</vt:lpstr>
      <vt:lpstr>Trečias žingsnis</vt:lpstr>
      <vt:lpstr>Sėkmingai žengti pirmieji  žingsniai švediško stalo link...</vt:lpstr>
      <vt:lpstr>Skaidrė 11</vt:lpstr>
      <vt:lpstr> Galimybė rinktis: vanduo, sultys, arbata</vt:lpstr>
      <vt:lpstr>Skaidrė 13</vt:lpstr>
      <vt:lpstr>Pasipildė lauko edukacinės erdvės</vt:lpstr>
      <vt:lpstr>Skaidrė 15</vt:lpstr>
      <vt:lpstr>Skaidrė 16</vt:lpstr>
      <vt:lpstr>Skaidrė 17</vt:lpstr>
      <vt:lpstr>Išaugintų šiltnamyje agurkų raugimas- nauja patirtis vaikams </vt:lpstr>
      <vt:lpstr>Skaidrė 19</vt:lpstr>
      <vt:lpstr>Skaidrė 20</vt:lpstr>
      <vt:lpstr>Skaidrė 21</vt:lpstr>
      <vt:lpstr>Skaidrė 22</vt:lpstr>
      <vt:lpstr>Skaniausi pačių kepti ekologiški sausainiai</vt:lpstr>
      <vt:lpstr>Pyragų diena kitaip...ekologiškai</vt:lpstr>
      <vt:lpstr>Ekologiškumą, veiklas su natūraliomis medžiagomis pristatome Litexpo parodoje</vt:lpstr>
      <vt:lpstr>Sulaukėme daug besidominčių, kaip mums sekasi...</vt:lpstr>
      <vt:lpstr>Dalijomės patirtimi su Biržų, Lazdijų, Klaipėdos, Rokiškio, Panevėžio ir kitomis Lietuvos ugdymo įstaigomis</vt:lpstr>
      <vt:lpstr>Skaidrė 28</vt:lpstr>
      <vt:lpstr>Prasmingas  bendradarbiavimas su  LEUA</vt:lpstr>
      <vt:lpstr>Džiuginantys bendri  rezultatai</vt:lpstr>
      <vt:lpstr>Nieko nėra neįveikiamo</vt:lpstr>
      <vt:lpstr>Skaidrė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,,Ekologiško vaikų maitinimo link...”</dc:title>
  <dc:creator>Darzelis</dc:creator>
  <cp:lastModifiedBy>Darzelis</cp:lastModifiedBy>
  <cp:revision>140</cp:revision>
  <dcterms:created xsi:type="dcterms:W3CDTF">2019-11-19T07:27:51Z</dcterms:created>
  <dcterms:modified xsi:type="dcterms:W3CDTF">2020-10-23T10:11:13Z</dcterms:modified>
</cp:coreProperties>
</file>