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9" r:id="rId4"/>
    <p:sldId id="268" r:id="rId5"/>
    <p:sldId id="287" r:id="rId6"/>
    <p:sldId id="267" r:id="rId7"/>
    <p:sldId id="260" r:id="rId8"/>
    <p:sldId id="257" r:id="rId9"/>
    <p:sldId id="261" r:id="rId10"/>
    <p:sldId id="275" r:id="rId11"/>
    <p:sldId id="270" r:id="rId12"/>
    <p:sldId id="272" r:id="rId13"/>
    <p:sldId id="278" r:id="rId14"/>
    <p:sldId id="281" r:id="rId15"/>
    <p:sldId id="286" r:id="rId16"/>
    <p:sldId id="271" r:id="rId17"/>
    <p:sldId id="279" r:id="rId18"/>
    <p:sldId id="280" r:id="rId19"/>
    <p:sldId id="277" r:id="rId20"/>
    <p:sldId id="265" r:id="rId21"/>
    <p:sldId id="282" r:id="rId22"/>
    <p:sldId id="274" r:id="rId23"/>
    <p:sldId id="263" r:id="rId24"/>
    <p:sldId id="273" r:id="rId25"/>
    <p:sldId id="288" r:id="rId26"/>
    <p:sldId id="291" r:id="rId27"/>
    <p:sldId id="292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81"/>
  </p:normalViewPr>
  <p:slideViewPr>
    <p:cSldViewPr snapToGrid="0" snapToObjects="1">
      <p:cViewPr varScale="1">
        <p:scale>
          <a:sx n="117" d="100"/>
          <a:sy n="117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42631792238091"/>
          <c:y val="6.161841128433556E-2"/>
          <c:w val="0.74410880458124551"/>
          <c:h val="0.820341499628804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'EKO plotas'!$C$28</c:f>
              <c:strCache>
                <c:ptCount val="1"/>
                <c:pt idx="0">
                  <c:v>Plotas ha.</c:v>
                </c:pt>
              </c:strCache>
            </c:strRef>
          </c:tx>
          <c:spPr>
            <a:solidFill>
              <a:srgbClr val="5C8E3A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113202813683575E-3"/>
                  <c:y val="9.6789014958875708E-3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14628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227881095014954E-3"/>
                  <c:y val="9.917869397728429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rgbClr val="FF0000"/>
                        </a:solidFill>
                      </a:rPr>
                      <a:t>14484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297462817147152E-3"/>
                  <c:y val="1.02665006517837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rgbClr val="FF0000"/>
                        </a:solidFill>
                      </a:rPr>
                      <a:t>13670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930122371067255E-3"/>
                  <c:y val="2.4911585383675591E-3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6"/>
                        </a:solidFill>
                      </a:rPr>
                      <a:t>16606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954581434896395E-3"/>
                  <c:y val="1.276467390351261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6"/>
                        </a:solidFill>
                      </a:rPr>
                      <a:t>16883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'EKO plotas'!$D$32:$H$32</c:f>
              <c:strCache>
                <c:ptCount val="5"/>
                <c:pt idx="0">
                  <c:v>2012 m.</c:v>
                </c:pt>
                <c:pt idx="1">
                  <c:v>2013 m.</c:v>
                </c:pt>
                <c:pt idx="2">
                  <c:v>2014 m.</c:v>
                </c:pt>
                <c:pt idx="3">
                  <c:v>2015 m.</c:v>
                </c:pt>
                <c:pt idx="4">
                  <c:v>2016 m</c:v>
                </c:pt>
              </c:strCache>
            </c:strRef>
          </c:cat>
          <c:val>
            <c:numRef>
              <c:f>'EKO plotas'!$D$28:$H$28</c:f>
              <c:numCache>
                <c:formatCode>General</c:formatCode>
                <c:ptCount val="5"/>
                <c:pt idx="0">
                  <c:v>14628</c:v>
                </c:pt>
                <c:pt idx="1">
                  <c:v>14484</c:v>
                </c:pt>
                <c:pt idx="2">
                  <c:v>13670</c:v>
                </c:pt>
                <c:pt idx="3">
                  <c:v>16606</c:v>
                </c:pt>
                <c:pt idx="4">
                  <c:v>16883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78016"/>
        <c:axId val="34296192"/>
      </c:barChart>
      <c:lineChart>
        <c:grouping val="standard"/>
        <c:varyColors val="0"/>
        <c:ser>
          <c:idx val="0"/>
          <c:order val="1"/>
          <c:tx>
            <c:strRef>
              <c:f>'EKO plotas'!$C$30</c:f>
              <c:strCache>
                <c:ptCount val="1"/>
                <c:pt idx="0">
                  <c:v>Ūkių sk.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814331933982007E-2"/>
                  <c:y val="-4.7259059210026266E-2"/>
                </c:manualLayout>
              </c:layout>
              <c:spPr>
                <a:noFill/>
                <a:ln>
                  <a:solidFill>
                    <a:schemeClr val="accent6">
                      <a:alpha val="42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217006965038461E-2"/>
                  <c:y val="-4.8308226505094434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rgbClr val="FF0000"/>
                        </a:solidFill>
                      </a:rPr>
                      <a:t>144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91524750404301E-2"/>
                  <c:y val="-4.0109897175993336E-2"/>
                </c:manualLayout>
              </c:layout>
              <c:spPr>
                <a:noFill/>
                <a:ln>
                  <a:solidFill>
                    <a:schemeClr val="accent6">
                      <a:alpha val="42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794049969361859E-2"/>
                  <c:y val="-2.387153721597717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>
                        <a:solidFill>
                          <a:schemeClr val="accent6"/>
                        </a:solidFill>
                      </a:rPr>
                      <a:t>136</a:t>
                    </a:r>
                  </a:p>
                </c:rich>
              </c:tx>
              <c:spPr>
                <a:noFill/>
                <a:ln>
                  <a:solidFill>
                    <a:schemeClr val="accent6">
                      <a:alpha val="42000"/>
                    </a:schemeClr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25737113897836E-2"/>
                  <c:y val="-3.200065470658039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129</a:t>
                    </a:r>
                  </a:p>
                </c:rich>
              </c:tx>
              <c:spPr>
                <a:noFill/>
                <a:ln>
                  <a:solidFill>
                    <a:schemeClr val="accent6">
                      <a:alpha val="42000"/>
                    </a:schemeClr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chemeClr val="accent6">
                    <a:alpha val="42000"/>
                  </a:schemeClr>
                </a:solidFill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'EKO plotas'!$D$30:$H$30</c:f>
              <c:numCache>
                <c:formatCode>General</c:formatCode>
                <c:ptCount val="5"/>
                <c:pt idx="0">
                  <c:v>152</c:v>
                </c:pt>
                <c:pt idx="1">
                  <c:v>144</c:v>
                </c:pt>
                <c:pt idx="2">
                  <c:v>135</c:v>
                </c:pt>
                <c:pt idx="3">
                  <c:v>136</c:v>
                </c:pt>
                <c:pt idx="4">
                  <c:v>129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98112"/>
        <c:axId val="34299904"/>
      </c:lineChart>
      <c:catAx>
        <c:axId val="342780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34296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296192"/>
        <c:scaling>
          <c:orientation val="minMax"/>
          <c:max val="25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t-LT"/>
                  <a:t>Plotas ha.</a:t>
                </a:r>
              </a:p>
            </c:rich>
          </c:tx>
          <c:layout>
            <c:manualLayout>
              <c:xMode val="edge"/>
              <c:yMode val="edge"/>
              <c:x val="1.2987012987012988E-2"/>
              <c:y val="0.412026726057906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34278016"/>
        <c:crosses val="autoZero"/>
        <c:crossBetween val="between"/>
        <c:majorUnit val="2000"/>
        <c:minorUnit val="400"/>
      </c:valAx>
      <c:catAx>
        <c:axId val="34298112"/>
        <c:scaling>
          <c:orientation val="minMax"/>
        </c:scaling>
        <c:delete val="1"/>
        <c:axPos val="b"/>
        <c:majorTickMark val="out"/>
        <c:minorTickMark val="none"/>
        <c:tickLblPos val="nextTo"/>
        <c:crossAx val="34299904"/>
        <c:crosses val="autoZero"/>
        <c:auto val="0"/>
        <c:lblAlgn val="ctr"/>
        <c:lblOffset val="100"/>
        <c:noMultiLvlLbl val="0"/>
      </c:catAx>
      <c:valAx>
        <c:axId val="34299904"/>
        <c:scaling>
          <c:orientation val="minMax"/>
          <c:max val="17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t-LT"/>
                  <a:t>Ūkių skaičius vnt.</a:t>
                </a:r>
              </a:p>
            </c:rich>
          </c:tx>
          <c:layout>
            <c:manualLayout>
              <c:xMode val="edge"/>
              <c:yMode val="edge"/>
              <c:x val="0.96104032450489141"/>
              <c:y val="0.360801781737193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34298112"/>
        <c:crosses val="max"/>
        <c:crossBetween val="between"/>
        <c:majorUnit val="20"/>
        <c:minorUnit val="1"/>
      </c:valAx>
      <c:spPr>
        <a:solidFill>
          <a:sysClr val="window" lastClr="FFFFFF"/>
        </a:solidFill>
        <a:ln w="12700">
          <a:solidFill>
            <a:schemeClr val="accent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806698405123601"/>
          <c:y val="0.93095768374164811"/>
          <c:w val="0.26551256850469446"/>
          <c:h val="5.345211581291764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65B0D-F38F-4CD6-B8C8-0034C5ABD2AF}" type="datetimeFigureOut">
              <a:rPr lang="lt-LT" smtClean="0"/>
              <a:t>2017.04.11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FB4BC-F306-4D16-A5F4-A27530E8CBE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70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FB4BC-F306-4D16-A5F4-A27530E8CBED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535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847" y="2503488"/>
            <a:ext cx="4554582" cy="1541735"/>
          </a:xfrm>
        </p:spPr>
        <p:txBody>
          <a:bodyPr anchor="b">
            <a:normAutofit/>
          </a:bodyPr>
          <a:lstStyle>
            <a:lvl1pPr algn="l"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847" y="4402275"/>
            <a:ext cx="3951516" cy="1119891"/>
          </a:xfrm>
        </p:spPr>
        <p:txBody>
          <a:bodyPr/>
          <a:lstStyle>
            <a:lvl1pPr marL="0" indent="0" algn="ctr">
              <a:buNone/>
              <a:defRPr sz="2400"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338353" y="0"/>
            <a:ext cx="6853647" cy="6858000"/>
          </a:xfrm>
          <a:custGeom>
            <a:avLst/>
            <a:gdLst>
              <a:gd name="T0" fmla="*/ 2438400 w 5943600"/>
              <a:gd name="T1" fmla="*/ 0 h 6858000"/>
              <a:gd name="T2" fmla="*/ 5943600 w 5943600"/>
              <a:gd name="T3" fmla="*/ 0 h 6858000"/>
              <a:gd name="T4" fmla="*/ 5943600 w 5943600"/>
              <a:gd name="T5" fmla="*/ 6858000 h 6858000"/>
              <a:gd name="T6" fmla="*/ 0 w 5943600"/>
              <a:gd name="T7" fmla="*/ 6858000 h 6858000"/>
              <a:gd name="T8" fmla="*/ 2438400 w 59436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6858000">
                <a:moveTo>
                  <a:pt x="243840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24384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6499225"/>
            <a:ext cx="1303338" cy="206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600" baseline="30000">
                <a:latin typeface="Open Sans" charset="0"/>
                <a:ea typeface="Open Sans" charset="0"/>
                <a:cs typeface="Open Sans" charset="0"/>
              </a:rPr>
              <a:t>LT-EKO-001 </a:t>
            </a:r>
            <a:endParaRPr lang="en-US" sz="16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6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9788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375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2963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18185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03785" y="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h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9357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pdf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-5908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609600" y="1501814"/>
            <a:ext cx="3407018" cy="196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lt-LT" altLang="en-US" sz="2800" b="1" baseline="30000" dirty="0">
                <a:latin typeface="Open Sans" charset="0"/>
                <a:ea typeface="Open Sans" charset="0"/>
                <a:cs typeface="Open Sans" charset="0"/>
              </a:rPr>
              <a:t>VšĮ „</a:t>
            </a:r>
            <a:r>
              <a:rPr lang="lt-LT" altLang="en-US" sz="2800" b="1" baseline="30000" dirty="0" err="1">
                <a:latin typeface="Open Sans" charset="0"/>
                <a:ea typeface="Open Sans" charset="0"/>
                <a:cs typeface="Open Sans" charset="0"/>
              </a:rPr>
              <a:t>Ekoagros</a:t>
            </a:r>
            <a:r>
              <a:rPr lang="lt-LT" altLang="en-US" sz="2800" b="1" baseline="30000" dirty="0">
                <a:latin typeface="Open Sans" charset="0"/>
                <a:ea typeface="Open Sans" charset="0"/>
                <a:cs typeface="Open Sans" charset="0"/>
              </a:rPr>
              <a:t>“ centrinė buveinė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fi-FI" altLang="en-US" sz="2400" baseline="30000" dirty="0">
                <a:latin typeface="Open Sans" charset="0"/>
                <a:ea typeface="Open Sans" charset="0"/>
                <a:cs typeface="Open Sans" charset="0"/>
              </a:rPr>
              <a:t>K. </a:t>
            </a:r>
            <a:r>
              <a:rPr lang="fi-FI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Donelaičio</a:t>
            </a:r>
            <a:r>
              <a:rPr lang="fi-FI" altLang="en-US" sz="2400" baseline="30000" dirty="0">
                <a:latin typeface="Open Sans" charset="0"/>
                <a:ea typeface="Open Sans" charset="0"/>
                <a:cs typeface="Open Sans" charset="0"/>
              </a:rPr>
              <a:t> g. 33, LT-44240, Kaunas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altLang="en-US" sz="2400" baseline="30000" dirty="0">
                <a:latin typeface="Open Sans" charset="0"/>
                <a:ea typeface="Open Sans" charset="0"/>
                <a:cs typeface="Open Sans" charset="0"/>
              </a:rPr>
              <a:t>Tel. 8 37 20 31 81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fi-FI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fi-FI" altLang="en-US" sz="2400" baseline="30000" dirty="0">
                <a:latin typeface="Open Sans" charset="0"/>
                <a:ea typeface="Open Sans" charset="0"/>
                <a:cs typeface="Open Sans" charset="0"/>
              </a:rPr>
              <a:t> 8 37 20 31 82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paštas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ekoagros@ekoagros.lt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sz="135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5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09600" y="1614110"/>
            <a:ext cx="3407018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lt-LT" altLang="en-US" sz="2800" b="1" baseline="30000" dirty="0">
                <a:latin typeface="Open Sans" charset="0"/>
                <a:ea typeface="Open Sans" charset="0"/>
                <a:cs typeface="Open Sans" charset="0"/>
              </a:rPr>
              <a:t>Telšių filialas,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Sedos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g. 6, LT-87112,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Telšiai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8 444 69 165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Mob.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8 615 75 642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8 444 69 164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pašto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adresas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telsiai@ekoagros.lt</a:t>
            </a:r>
            <a:endParaRPr lang="en-US" altLang="en-US" sz="18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Picture 19" descr="he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5881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1" descr="ekoagros zenkl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logo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logo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pdf-10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04" y="0"/>
            <a:ext cx="614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2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09600" y="1667170"/>
            <a:ext cx="3407018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800" b="1" baseline="30000" dirty="0">
                <a:latin typeface="Open Sans" charset="0"/>
                <a:ea typeface="Open Sans" charset="0"/>
                <a:cs typeface="Open Sans" charset="0"/>
              </a:rPr>
              <a:t>Utenos </a:t>
            </a:r>
            <a:r>
              <a:rPr lang="en-US" altLang="en-US" sz="2800" b="1" baseline="30000" dirty="0" err="1">
                <a:latin typeface="Open Sans" charset="0"/>
                <a:ea typeface="Open Sans" charset="0"/>
                <a:cs typeface="Open Sans" charset="0"/>
              </a:rPr>
              <a:t>filialas</a:t>
            </a:r>
            <a:r>
              <a:rPr lang="en-US" altLang="en-US" sz="2800" b="1" baseline="30000" dirty="0">
                <a:latin typeface="Open Sans" charset="0"/>
                <a:ea typeface="Open Sans" charset="0"/>
                <a:cs typeface="Open Sans" charset="0"/>
              </a:rPr>
              <a:t>,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Maironio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g. 4, LT-28241,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Utena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8 389 50 740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Mob.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8 615 75 804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8 389 61 925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pašto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adresas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utena@ekoagros.lt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Picture 19" descr="he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3983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1" descr="ekoagros zenkl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logo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logo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pdf-1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0"/>
            <a:ext cx="616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0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02"/>
            <a:ext cx="10515600" cy="1183249"/>
          </a:xfrm>
        </p:spPr>
        <p:txBody>
          <a:bodyPr>
            <a:normAutofit/>
          </a:bodyPr>
          <a:lstStyle>
            <a:lvl1pPr>
              <a:defRPr sz="40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724851"/>
            <a:ext cx="10515600" cy="3114126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4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2847" y="2503488"/>
            <a:ext cx="4554582" cy="1541735"/>
          </a:xfrm>
        </p:spPr>
        <p:txBody>
          <a:bodyPr anchor="b">
            <a:normAutofit/>
          </a:bodyPr>
          <a:lstStyle>
            <a:lvl1pPr algn="l"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2847" y="4402275"/>
            <a:ext cx="3951516" cy="1119891"/>
          </a:xfrm>
        </p:spPr>
        <p:txBody>
          <a:bodyPr/>
          <a:lstStyle>
            <a:lvl1pPr marL="0" indent="0" algn="ctr">
              <a:buNone/>
              <a:defRPr sz="2400"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38353" y="0"/>
            <a:ext cx="6853647" cy="6858000"/>
          </a:xfrm>
          <a:custGeom>
            <a:avLst/>
            <a:gdLst>
              <a:gd name="T0" fmla="*/ 2438400 w 5943600"/>
              <a:gd name="T1" fmla="*/ 0 h 6858000"/>
              <a:gd name="T2" fmla="*/ 5943600 w 5943600"/>
              <a:gd name="T3" fmla="*/ 0 h 6858000"/>
              <a:gd name="T4" fmla="*/ 5943600 w 5943600"/>
              <a:gd name="T5" fmla="*/ 6858000 h 6858000"/>
              <a:gd name="T6" fmla="*/ 0 w 5943600"/>
              <a:gd name="T7" fmla="*/ 6858000 h 6858000"/>
              <a:gd name="T8" fmla="*/ 2438400 w 59436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6858000">
                <a:moveTo>
                  <a:pt x="243840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24384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33400" y="6499225"/>
            <a:ext cx="1303338" cy="206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600" baseline="30000">
                <a:latin typeface="Open Sans" charset="0"/>
                <a:ea typeface="Open Sans" charset="0"/>
                <a:cs typeface="Open Sans" charset="0"/>
              </a:rPr>
              <a:t>LT-EKO-001 </a:t>
            </a:r>
            <a:endParaRPr lang="en-US" sz="16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3" name="Picture 6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9788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375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2963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7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5770"/>
            <a:ext cx="10515600" cy="674689"/>
          </a:xfrm>
        </p:spPr>
        <p:txBody>
          <a:bodyPr/>
          <a:lstStyle>
            <a:lvl1pPr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2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3344"/>
            <a:ext cx="10515600" cy="1325563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7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927"/>
            <a:ext cx="10515600" cy="126700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3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0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00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00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65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8740" y="6356505"/>
            <a:ext cx="2745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3633" y="6356350"/>
            <a:ext cx="4402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t/url?sa=i&amp;rct=j&amp;q=&amp;esrc=s&amp;source=images&amp;cd=&amp;cad=rja&amp;uact=8&amp;ved=0ahUKEwjK__e62drSAhUK1hQKHRVyAqAQjRwIBw&amp;url=http://www.delfi.lt/verslas/kaimas/meslas-tersalas-ar-vertinga-trasa.d?id%3D55511793&amp;bvm=bv.149397726,d.d24&amp;psig=AFQjCNEJBA03tAPrJAWmG7el1Vjlg-0AwA&amp;ust=1489742360551070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lt/url?sa=i&amp;rct=j&amp;q=&amp;esrc=s&amp;source=images&amp;cd=&amp;cad=rja&amp;uact=8&amp;ved=0ahUKEwj5mb7N2NrSAhUJOxQKHcQMDaEQjRwIBw&amp;url=http://www.autoreviu.lt/portal/categories/368/1/0/1/article/17974/paseliu-tresimo-ir-purskimo-iranga&amp;bvm=bv.149397726,d.d24&amp;psig=AFQjCNEjj4LrARYBcJaJbt_jPcDAIxlBuQ&amp;ust=14897422498980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lt/url?sa=i&amp;rct=j&amp;q=&amp;esrc=s&amp;source=images&amp;cd=&amp;cad=rja&amp;uact=8&amp;ved=0ahUKEwjH44SR2drSAhUG7RQKHemuD-EQjRwIBw&amp;url=http://www.sarmatas.lt/09/zlugo-mitas-apie-glifosato-ekologiskuma/&amp;bvm=bv.149397726,d.d24&amp;psig=AFQjCNGukCFUxArSi_0Xd-5n5z7vG7Mhfg&amp;ust=1489742407713339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lt/url?sa=i&amp;rct=j&amp;q=&amp;esrc=s&amp;source=images&amp;cd=&amp;cad=rja&amp;uact=8&amp;ved=0ahUKEwiwpvH32NrSAhXG6RQKHW4_BHQQjRwIBw&amp;url=http://www.alfa.lt/straipsnis/49820078/meslu-ir-srutomis-jau-bus-galima-tresti-laukus&amp;bvm=bv.149397726,d.d24&amp;psig=AFQjCNEJBA03tAPrJAWmG7el1Vjlg-0AwA&amp;ust=1489742360551070" TargetMode="Externa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t/url?sa=i&amp;rct=j&amp;q=&amp;esrc=s&amp;source=images&amp;cd=&amp;cad=rja&amp;uact=8&amp;ved=0ahUKEwiI4KWz29rSAhWFvxQKHf7TCzgQjRwIBw&amp;url=http://www.agroakademija.lt/augalininkyste/technologijos/?SId%3D1126&amp;bvm=bv.149397726,d.d24&amp;psig=AFQjCNH_Zi88bm_mr_cedRCQfjSRChGp0g&amp;ust=1489743020890090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www.google.lt/url?sa=i&amp;rct=j&amp;q=&amp;esrc=s&amp;source=images&amp;cd=&amp;cad=rja&amp;uact=8&amp;ved=0ahUKEwi59uX529rSAhUDXRQKHb6mBHoQjRwIBw&amp;url=http://foto.delfi.lt/picture/2536080/&amp;bvm=bv.149397726,d.d24&amp;psig=AFQjCNH7TimMp_XFdh5YyEVTPjFSVnZn9g&amp;ust=1489743157664526" TargetMode="External"/><Relationship Id="rId2" Type="http://schemas.openxmlformats.org/officeDocument/2006/relationships/hyperlink" Target="http://www.google.lt/url?sa=i&amp;rct=j&amp;q=&amp;esrc=s&amp;source=images&amp;cd=&amp;cad=rja&amp;uact=8&amp;ved=0ahUKEwi0yZPUrJ_MAhWFIJoKHSK5CEgQjRwIBw&amp;url=http://www.mpe.lt/lt/mpe/medziagos,id,Dobilas&amp;bvm=bv.119745492,d.bGs&amp;psig=AFQjCNHIOUem1iKcSFUE7UzBHFVJd_MPdQ&amp;ust=14613149757076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lt/url?sa=i&amp;rct=j&amp;q=&amp;esrc=s&amp;source=images&amp;cd=&amp;cad=rja&amp;uact=8&amp;ved=0ahUKEwiZ1LaM29rSAhULcRQKHWy3ASUQjRwIBw&amp;url=http://www.geragyventi.lt/2011/03/alfalfa-melynziede-liucerna/&amp;bvm=bv.149397726,d.d24&amp;psig=AFQjCNElQEtyM7C8AN1JLRHySaGD_BQGyw&amp;ust=1489742941242819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hyperlink" Target="http://www.google.lt/url?sa=i&amp;rct=j&amp;q=&amp;esrc=s&amp;source=images&amp;cd=&amp;cad=rja&amp;uact=8&amp;ved=0ahUKEwjy_6_h29rSAhWJoRQKHb2LAfYQjRwIBw&amp;url=http://www.agrozinios.lt/portal/categories/133/1/0/1/article/12241/kaip-isauginti-gera-zirniu-derliu&amp;bvm=bv.149397726,d.d24&amp;psig=AFQjCNGTgGuT2IHyR2qDdK4w7CefSLjn6g&amp;ust=1489743121993443" TargetMode="External"/><Relationship Id="rId4" Type="http://schemas.openxmlformats.org/officeDocument/2006/relationships/hyperlink" Target="https://www.google.lt/url?sa=i&amp;rct=j&amp;q=&amp;esrc=s&amp;source=images&amp;cd=&amp;cad=rja&amp;uact=8&amp;ved=0ahUKEwjvtrf62trSAhWBmxQKHVukB4sQjRwIBw&amp;url=https://lt.wikipedia.org/wiki/S%C4%97jamasis_vikis&amp;bvm=bv.149397726,d.d24&amp;psig=AFQjCNEbBRWg_OhzKTBphc7Ug0V9t0mp-g&amp;ust=1489742888733201" TargetMode="External"/><Relationship Id="rId9" Type="http://schemas.openxmlformats.org/officeDocument/2006/relationships/image" Target="../media/image29.jpeg"/><Relationship Id="rId1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t/url?sa=i&amp;rct=j&amp;q=&amp;esrc=s&amp;source=images&amp;cd=&amp;cad=rja&amp;uact=8&amp;ved=0ahUKEwj4xuLY4ufSAhVlEpoKHZZPBXcQjRwIBw&amp;url=http://sodininku.info/2015/03/07/kaip-paruosti-seklines-bulves-ju-sodinimui/&amp;psig=AFQjCNEU3CTI4Wcca8eyQVWIjxmnQ3qFTQ&amp;ust=1490191640824249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lt/url?sa=i&amp;rct=j&amp;q=&amp;esrc=s&amp;source=images&amp;cd=&amp;cad=rja&amp;uact=8&amp;ved=0ahUKEwji7q_Q_9rSAhXHESwKHStCA-sQjRwIBw&amp;url=http://www.petmd.com/dog/centers/nutrition/evr_multi_what_is_grain_free_pet_food_really&amp;bvm=bv.149397726,d.bGg&amp;psig=AFQjCNH6AedX9lK2PwiinA6IXD8hPkZlsQ&amp;ust=148975274551862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lt/url?sa=i&amp;rct=j&amp;q=&amp;esrc=s&amp;source=images&amp;cd=&amp;cad=rja&amp;uact=8&amp;ved=0ahUKEwiL1ouMgNvSAhVPKywKHSN-DhgQjRwIBw&amp;url=http://www.15min.lt/maistas/naujiena/virtuve/valgomosios-seklos-verta-itraukti-i-valgiarasti-1044-267234&amp;bvm=bv.149397726,d.bGg&amp;psig=AFQjCNFBPcdbXVMLjOV6r2nSfjEeykAyKw&amp;ust=1489752858734190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google.lt/url?sa=i&amp;rct=j&amp;q=&amp;esrc=s&amp;source=images&amp;cd=&amp;cad=rja&amp;uact=8&amp;ved=0ahUKEwiZ0JL0_9rSAhUG_ywKHVjbADsQjRwIBw&amp;url=http://www.canadiangraininc.com/&amp;bvm=bv.149397726,d.bGg&amp;psig=AFQjCNH6AedX9lK2PwiinA6IXD8hPkZlsQ&amp;ust=1489752745518627" TargetMode="Externa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lt/url?sa=i&amp;rct=j&amp;q=&amp;esrc=s&amp;source=images&amp;cd=&amp;cad=rja&amp;uact=8&amp;ved=0ahUKEwiIzq-RltvSAhUEchQKHbTUDKUQjRwIBw&amp;url=http://vsb.kelme.lt/?p%3D1117&amp;psig=AFQjCNF8FLtwTLaaOs7jRulpcIqyV-OfZw&amp;ust=148975878254835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agros.lt/" TargetMode="External"/><Relationship Id="rId3" Type="http://schemas.openxmlformats.org/officeDocument/2006/relationships/hyperlink" Target="mailto:utena@ekoagros.lt" TargetMode="External"/><Relationship Id="rId7" Type="http://schemas.openxmlformats.org/officeDocument/2006/relationships/hyperlink" Target="mailto:ekoagros@ekoagros.lt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mailto:telsiai@ekoagros.l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lt/url?sa=i&amp;rct=j&amp;q=&amp;esrc=s&amp;source=images&amp;cd=&amp;cad=rja&amp;uact=8&amp;ved=0ahUKEwi7mM2xrJ_MAhWDDpoKHdt7DFgQjRwIBw&amp;url=http://www.kknevezis.lt/demesio-pasikeite-rungtyniu-laikas-sausio-3d/&amp;bvm=bv.119745492,d.bGs&amp;psig=AFQjCNHyKRUQFNPSmxriwT9mVFnYadW-AA&amp;ust=146131490320228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99920" y="5438104"/>
            <a:ext cx="2330717" cy="9465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dirty="0">
              <a:solidFill>
                <a:srgbClr val="898989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3313" y="2117125"/>
            <a:ext cx="6359844" cy="2553730"/>
          </a:xfrm>
        </p:spPr>
        <p:txBody>
          <a:bodyPr>
            <a:normAutofit/>
          </a:bodyPr>
          <a:lstStyle/>
          <a:p>
            <a:r>
              <a:rPr lang="lt-LT" sz="44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lt-LT" sz="4400" b="1" dirty="0" smtClean="0">
                <a:solidFill>
                  <a:schemeClr val="accent6">
                    <a:lumMod val="50000"/>
                  </a:schemeClr>
                </a:solidFill>
              </a:rPr>
              <a:t>ertifikavimo aktualijos ir naujovės 2017 metais</a:t>
            </a:r>
            <a:endParaRPr lang="lt-LT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13313" y="461320"/>
            <a:ext cx="242874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VšĮ „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Ekoagros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“, </a:t>
            </a:r>
            <a:r>
              <a:rPr lang="lt-LT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Utena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spcBef>
                <a:spcPct val="20000"/>
              </a:spcBef>
            </a:pPr>
            <a:r>
              <a:rPr lang="lt-LT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Tautvydas Burneika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201</a:t>
            </a:r>
            <a:r>
              <a:rPr lang="lt-LT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7</a:t>
            </a:r>
            <a:r>
              <a:rPr lang="en-US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lt-LT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04</a:t>
            </a:r>
            <a:r>
              <a:rPr lang="en-US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-1</a:t>
            </a:r>
            <a:r>
              <a:rPr lang="lt-LT" altLang="en-US" sz="2400" baseline="30000" dirty="0" smtClean="0">
                <a:latin typeface="Open Sans" charset="0"/>
                <a:ea typeface="Open Sans" charset="0"/>
                <a:cs typeface="Open Sans" charset="0"/>
              </a:rPr>
              <a:t>1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983" y="1148861"/>
            <a:ext cx="2744617" cy="35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000" y="4736123"/>
            <a:ext cx="11912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Jeigu galvijai patalpose laikomi pririšti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pirmą kartą sertifikuojant gyvulininkystės veiklą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iki einamųjų metų birželio 6 d. turite pateikti sertifikavimo įstaigai prašymą (užpildytą formą F-143), dėl leidimo rišti galvijus nedidelių (iki 100 sutartinių gyvulių) ekologinės gamybos ūkių tvartuose.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577" y="1010414"/>
            <a:ext cx="8886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Rišti sertifikuojamus galvijus nedidelių ekologinės gamybos ūkių tvartuose galima tik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gavus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Žemės ūkio ministerijos leidimą.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999" y="22714"/>
            <a:ext cx="6647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Leidimas rišti gyvūnus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6863"/>
            <a:ext cx="5177307" cy="27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435" y="978033"/>
            <a:ext cx="119038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 hangingPunct="0"/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Laukai, kuriuose bus panaudota sėkla ar dauginamoji medžiaga, neatitinkanti jai nustatytų teisės aktų </a:t>
            </a:r>
            <a:r>
              <a:rPr lang="lt-LT" sz="3200" dirty="0" err="1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reikalvimų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bus sertifikuojami kaip 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„nesilaikoma dauginamajai medžiagai keliamų </a:t>
            </a: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reikalavimų“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t-LT" sz="32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2" y="3163985"/>
            <a:ext cx="11189121" cy="306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979" y="29933"/>
            <a:ext cx="9834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  EŽŪT pasikeitimai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ikrintojas\Desktop\38dbf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23" y="54951"/>
            <a:ext cx="2933931" cy="7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022" y="65470"/>
            <a:ext cx="8475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Žemės tyrimai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100" y="905211"/>
            <a:ext cx="11671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Visi ūkio subjektai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privalo ne rečiau kaip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vieną kartą per penkerius metus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sertifikuojamuose plotuose, kuriuose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auginami pasėliai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(išskyrus sodus, uogynus, vaistažoles, natūralias pievas ir ganyklas) paimti dirvožemio ėminius ir akredituotoje tyrimams laboratorijoje (arba turinčioje leidimą atlikti nurodytus tyrimus laboratorijoje) atlikti agrochemijos tyrimus (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lt-LT" sz="2800" b="1" baseline="-250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KCl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judriojo fosforo, judriojo kalio kiekių ir organinės anglies (humuso). </a:t>
            </a:r>
            <a:endParaRPr lang="lt-LT" sz="2800" b="1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lt-LT" sz="2800" b="1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lt-LT" sz="28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Reikalavimai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turi būti įgyvendinami laikantis šių terminų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iki 2018 m. sausio 1 d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sertifikuojantiems daugiau kaip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150 ha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ploto; </a:t>
            </a:r>
          </a:p>
          <a:p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iki 2019 m. sausio 1 d.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sertifikuojantiems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50-150 ha 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ploto;</a:t>
            </a:r>
          </a:p>
          <a:p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iki 2020 m.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sausio 1 d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sertifikuojantiems mažiau kaip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50 ha 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ploto.  </a:t>
            </a: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300" y="798600"/>
            <a:ext cx="115540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Po dirvožemio tyrimų rezultatų įvertinimo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pagal sertifikavimo įstaigos interneto svetainėje skelbiamą metodiką pradėti skaičiuoti dirvožemio humuso balansą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– organinės medžiagos grįžtamumą į tą patį lauką ir prieš pradėdami tręšti laukus ekologinėje gamyboje leistinomis medžiagomis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sudaryti tręšimo planą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Jame turi būti tręšimo kalendorinis grafikas (mėnesiais), numatomas panaudoti trąšų kiekis, apskaičiuotas augalų mitybai užtikrinti reikalingų planuojamam derliui išauginti dirvožemio maisto medžiagų (azoto, judriojo fosforo, judriojo kalio) kiekis.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607" y="129828"/>
            <a:ext cx="2883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Tręšimas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Vaizdo rezultatas pagal užklausą „tręšimas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6" y="4634592"/>
            <a:ext cx="2903776" cy="1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aizdo rezultatas pagal užklausą „tręšimas mėšlu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12" y="4666233"/>
            <a:ext cx="2816962" cy="18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aizdo rezultatas pagal užklausą „purškimas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58" y="4624960"/>
            <a:ext cx="2565027" cy="193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aizdo rezultatas pagal užklausą „tręšimas mėšlu“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85" y="4582257"/>
            <a:ext cx="2927595" cy="19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123" y="97670"/>
            <a:ext cx="2883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Tręšimas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69" y="4476809"/>
            <a:ext cx="119106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Ūkio subjektai tręšdami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sertifikuojamus laukus tirštuoju mėšlu, pusiau skystuoju mėšlu, skystuoju mėšlu arba srutomis, </a:t>
            </a: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privalo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rengti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tręšimo planą pagal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„Mėšlo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ir srutų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tvarkymo“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aplinkosaugos reikalavimų aprašo reikalavimus bei jo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laikytis.</a:t>
            </a:r>
            <a:endParaRPr lang="lt-LT" sz="32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63" y="925272"/>
            <a:ext cx="6647954" cy="365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979" y="981719"/>
            <a:ext cx="118260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hangingPunct="0"/>
            <a:r>
              <a:rPr lang="lt-LT" sz="3200" dirty="0" smtClean="0">
                <a:latin typeface="Open Sans"/>
                <a:cs typeface="Times New Roman" panose="02020603050405020304" pitchFamily="18" charset="0"/>
              </a:rPr>
              <a:t>Laukai, kuriuose ūkio subjektai nevykdys dirvožemio tyrimų ir tręšimo reikalavimų (tai </a:t>
            </a:r>
            <a:r>
              <a:rPr lang="lt-LT" sz="3200" dirty="0">
                <a:latin typeface="Open Sans"/>
                <a:cs typeface="Times New Roman" panose="02020603050405020304" pitchFamily="18" charset="0"/>
              </a:rPr>
              <a:t>nustatoma sertifikavimo įstaigos patikros metu ekologinės gamybos </a:t>
            </a:r>
            <a:r>
              <a:rPr lang="lt-LT" sz="3200" dirty="0" smtClean="0">
                <a:latin typeface="Open Sans"/>
                <a:cs typeface="Times New Roman" panose="02020603050405020304" pitchFamily="18" charset="0"/>
              </a:rPr>
              <a:t>plotuose), </a:t>
            </a:r>
            <a:r>
              <a:rPr lang="lt-LT" sz="3200" dirty="0">
                <a:latin typeface="Open Sans"/>
                <a:cs typeface="Times New Roman" panose="02020603050405020304" pitchFamily="18" charset="0"/>
              </a:rPr>
              <a:t>šie plotai sertifikuojant įvardijami kaip </a:t>
            </a:r>
            <a:r>
              <a:rPr lang="lt-LT" sz="3200" b="1" dirty="0">
                <a:latin typeface="Open Sans"/>
                <a:cs typeface="Times New Roman" panose="02020603050405020304" pitchFamily="18" charset="0"/>
              </a:rPr>
              <a:t>„nesilaikoma dirvožemio gerinimo reikalavimų“.</a:t>
            </a:r>
            <a:r>
              <a:rPr lang="lt-LT" sz="3200" b="1" i="1" dirty="0">
                <a:latin typeface="Open Sans"/>
                <a:cs typeface="Times New Roman" panose="02020603050405020304" pitchFamily="18" charset="0"/>
              </a:rPr>
              <a:t> </a:t>
            </a:r>
            <a:endParaRPr lang="lt-LT" sz="3200" b="1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9" y="3453489"/>
            <a:ext cx="11315101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979" y="29933"/>
            <a:ext cx="9834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Ekologinio ŽŪ taisyklių pasikeitimai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3780" y="117802"/>
            <a:ext cx="8475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Sėjomaina arba augalų kaita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983" y="2676472"/>
            <a:ext cx="11210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Sertifikavimo įstaigos 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kontroliuojamuose laukuos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 (išskyrus daugiamečių augalų ir vaistažolių laukus)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turi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būti parengta ir įgyvendinama ekologiniam ūkininkavimui tinkama sėjomaina arba augalų kaita, 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privalomai pasirenkant taikyti vieną iš šių priemonių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pic>
        <p:nvPicPr>
          <p:cNvPr id="7" name="Picture 2" descr="http://www.mpe.lt/upload_data/Medziagu%20paveiksleliai/R/Raudonieji%20dobila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3" y="918494"/>
            <a:ext cx="2074986" cy="13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aizdo rezultatas pagal užklausą „vikiai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5" y="1001509"/>
            <a:ext cx="1440298" cy="11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aizdo rezultatas pagal užklausą „liucerna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37" y="995145"/>
            <a:ext cx="1390856" cy="11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aizdo rezultatas pagal užklausą „lubinai javai“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92" y="978922"/>
            <a:ext cx="1597927" cy="119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aizdo rezultatas pagal užklausą „žirniai augalas“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19" y="1012825"/>
            <a:ext cx="1295289" cy="11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aizdo rezultatas pagal užklausą „barkūnas“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08" y="1017331"/>
            <a:ext cx="1743563" cy="11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Tikrintojas\Desktop\image_2_7779008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71" y="1028080"/>
            <a:ext cx="1744222" cy="11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7" y="1007910"/>
            <a:ext cx="115120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auginti kaip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žaliąjį pūdymą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pupinius augalus arba pupinių-miglinių bei bastutinių augalų mišinius, kuriuose pupiniai augalai vyraujantys</a:t>
            </a: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endParaRPr lang="lt-LT" sz="28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auginti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daugiamečių pupinių žolių augalus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arba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vyraujančių daugiamečių pupinių žolių augalų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mišinius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su miglinėmis žolėmis, kurie turi būti pasėti ir auginami visą auginimo sezoną einamaisiais metais, arba įsėti su pagrindine kultūra kaip įsėlis, o ateinančiais metais auginami kaip pagrindinė kultūra</a:t>
            </a: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lt-LT" sz="28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Augalai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kiekviename lauke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turi būti auginami vieną kartą per penkerių metų laikotarpį </a:t>
            </a:r>
            <a:r>
              <a:rPr lang="lt-LT" sz="2800" dirty="0">
                <a:solidFill>
                  <a:srgbClr val="FF0000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lt-LT" sz="2800" b="1" dirty="0">
                <a:solidFill>
                  <a:srgbClr val="FF0000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penkeri metai pradedami skaičiuoti nuo 2015 m</a:t>
            </a:r>
            <a:r>
              <a:rPr lang="lt-LT" sz="2800" dirty="0">
                <a:solidFill>
                  <a:srgbClr val="FF0000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., vėliau kas penkerius metus skaičiuojami nauji laikotarpiai</a:t>
            </a:r>
            <a:r>
              <a:rPr lang="lt-LT" sz="2800" dirty="0" smtClean="0">
                <a:solidFill>
                  <a:srgbClr val="FF0000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lt-LT" sz="2800" dirty="0">
              <a:solidFill>
                <a:srgbClr val="FF0000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780" y="117802"/>
            <a:ext cx="8475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Sėjomaina arba augalų kaita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984" y="1066799"/>
            <a:ext cx="113362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Minėti augalai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gali būti neauginami laukuose, kurie bent vieną kartą per penkerius metus buvo tręšiami organinėmis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trąšomis: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tirštuoju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skystuoju, pusiau skystuoju mėšlu arba </a:t>
            </a: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srutomis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kompostu, granuliuotu mėšlu, granuliuotomis trąšomis</a:t>
            </a:r>
            <a:endParaRPr lang="lt-LT" sz="3200" b="1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200" b="1" dirty="0" err="1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sapropeliu</a:t>
            </a: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Bendras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minimalus į dirvožemį įterpiamų nurodytų organinių trąšų kiekis turi būti ne mažesnis kaip 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170 kg/ha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per penkerius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metus,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skaičiuojant azoto kiekį.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780" y="117802"/>
            <a:ext cx="8475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Sėjomaina arba augalų kaita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96" y="898231"/>
            <a:ext cx="115677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lt-LT" sz="3200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Sėklas atnaujinti reikia </a:t>
            </a:r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ne 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rečiau kaip vieną kartą per penkerius metus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lt-LT" sz="3200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Sėklos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atnaujinimu laikoma, kai einamaisiais metais sėjama norimos atnaujinti augalo rūšies tik </a:t>
            </a:r>
            <a:r>
              <a:rPr lang="lt-LT" sz="3200" b="1" dirty="0" smtClean="0">
                <a:solidFill>
                  <a:srgbClr val="FF0000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ekologiška sertifikuota </a:t>
            </a:r>
            <a:r>
              <a:rPr lang="lt-LT" sz="3200" b="1" dirty="0">
                <a:solidFill>
                  <a:srgbClr val="FF0000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sėkla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nenaudojant paraleliai nesertifikuotos tos augalo rūšies sėklos. </a:t>
            </a:r>
            <a:endParaRPr lang="lt-LT" sz="3200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lt-LT" sz="32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Reikalavimas </a:t>
            </a:r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bus pradėtas vertinti  nuo 2018 m.</a:t>
            </a:r>
            <a:endParaRPr lang="lt-LT" sz="32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Vaizdo rezultatas pagal užklausą „grain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5" y="4819650"/>
            <a:ext cx="2809874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aizdo rezultatas pagal užklausą „grain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69" y="4819650"/>
            <a:ext cx="2914585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aizdo rezultatas pagal užklausą „sėklos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29" y="4819650"/>
            <a:ext cx="3081337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756" y="128790"/>
            <a:ext cx="8593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Sėklos atnaujinimas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aizdo rezultatas pagal užklausą „bulvių sėkla“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4" y="4819650"/>
            <a:ext cx="3071446" cy="20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0" y="313811"/>
            <a:ext cx="919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lt-LT" altLang="lt-LT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pen Sans"/>
                <a:cs typeface="Tahoma" panose="020B0604030504040204" pitchFamily="34" charset="0"/>
              </a:rPr>
              <a:t>Sertifikavimo etapai </a:t>
            </a:r>
            <a:r>
              <a:rPr lang="lt-LT" altLang="lt-LT" sz="2400" dirty="0" smtClean="0">
                <a:solidFill>
                  <a:prstClr val="black"/>
                </a:solidFill>
                <a:latin typeface="Open Sans"/>
                <a:cs typeface="Tahoma" panose="020B0604030504040204" pitchFamily="34" charset="0"/>
              </a:rPr>
              <a:t>naujiems pareiškėjams (ekologinės gamybos)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36349" y="1374702"/>
            <a:ext cx="1741292" cy="647700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Pareiškėjas</a:t>
            </a:r>
            <a:endParaRPr kumimoji="0" lang="lt-LT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3066049" y="1693826"/>
            <a:ext cx="431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97849" y="1143325"/>
            <a:ext cx="2893391" cy="1563619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lt-LT" altLang="lt-LT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Prašymas </a:t>
            </a:r>
            <a:r>
              <a:rPr lang="en-GB" altLang="lt-LT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lt-LT" altLang="lt-LT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ūkio pirminio įvertinimo anketa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lt-LT" altLang="lt-LT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iki birželio 6 d</a:t>
            </a:r>
            <a:r>
              <a:rPr lang="lt-LT" altLang="lt-LT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lt-LT" altLang="lt-LT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6560482" y="1507568"/>
            <a:ext cx="431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06415" y="1056971"/>
            <a:ext cx="2893391" cy="662132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lt-LT" altLang="lt-LT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Sertifikavimo įstaiga VšĮ ,,</a:t>
            </a:r>
            <a:r>
              <a:rPr lang="lt-LT" altLang="lt-LT" sz="1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’’</a:t>
            </a:r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 flipH="1">
            <a:off x="8651844" y="1693826"/>
            <a:ext cx="371" cy="16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2" name="Rounded Rectangle 11"/>
          <p:cNvSpPr/>
          <p:nvPr/>
        </p:nvSpPr>
        <p:spPr>
          <a:xfrm>
            <a:off x="7789042" y="1881299"/>
            <a:ext cx="1702781" cy="455331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16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Sprendimas</a:t>
            </a:r>
            <a:endParaRPr kumimoji="0" lang="lt-L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H="1">
            <a:off x="8652740" y="2342034"/>
            <a:ext cx="371" cy="16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" name="Rounded Rectangle 13"/>
          <p:cNvSpPr/>
          <p:nvPr/>
        </p:nvSpPr>
        <p:spPr>
          <a:xfrm>
            <a:off x="7300004" y="2504230"/>
            <a:ext cx="2893391" cy="524478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lt-LT" altLang="lt-L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Sutartis atlikti sertifikavimo </a:t>
            </a:r>
            <a:r>
              <a:rPr lang="lt-LT" altLang="lt-L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darbus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525" y="3190904"/>
            <a:ext cx="3393315" cy="748254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lt-LT" altLang="lt-L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Ekologinės gamybos ūkio </a:t>
            </a:r>
            <a:r>
              <a:rPr lang="lt-LT" altLang="lt-L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tikrinimas (gegužės </a:t>
            </a:r>
            <a:r>
              <a:rPr lang="lt-LT" altLang="lt-L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spalio mėn.)</a:t>
            </a: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 flipH="1">
            <a:off x="8651844" y="3028708"/>
            <a:ext cx="0" cy="16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7" name="Rounded Rectangle 16"/>
          <p:cNvSpPr/>
          <p:nvPr/>
        </p:nvSpPr>
        <p:spPr>
          <a:xfrm>
            <a:off x="7277512" y="4101354"/>
            <a:ext cx="2893391" cy="568936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lt-LT" altLang="lt-LT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Nutarimas dėl ekologinės gamybos</a:t>
            </a:r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 flipH="1">
            <a:off x="8640433" y="3939158"/>
            <a:ext cx="371" cy="16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9" name="Rounded Rectangle 18"/>
          <p:cNvSpPr/>
          <p:nvPr/>
        </p:nvSpPr>
        <p:spPr>
          <a:xfrm>
            <a:off x="7277513" y="4847280"/>
            <a:ext cx="2893391" cy="663739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lt-LT" altLang="lt-LT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Patvirtinamasis </a:t>
            </a:r>
            <a:r>
              <a:rPr lang="lt-LT" altLang="lt-L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dokumentas / Nutarimo išrašas</a:t>
            </a: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 flipH="1">
            <a:off x="8652029" y="4685084"/>
            <a:ext cx="371" cy="16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1" name="Rounded Rectangle 20"/>
          <p:cNvSpPr/>
          <p:nvPr/>
        </p:nvSpPr>
        <p:spPr>
          <a:xfrm>
            <a:off x="7300004" y="5717529"/>
            <a:ext cx="2893391" cy="1030085"/>
          </a:xfrm>
          <a:prstGeom prst="roundRect">
            <a:avLst/>
          </a:prstGeom>
          <a:gradFill rotWithShape="1">
            <a:gsLst>
              <a:gs pos="0">
                <a:srgbClr val="3891A7">
                  <a:tint val="50000"/>
                  <a:satMod val="300000"/>
                </a:srgbClr>
              </a:gs>
              <a:gs pos="35000">
                <a:srgbClr val="3891A7">
                  <a:tint val="37000"/>
                  <a:satMod val="300000"/>
                </a:srgbClr>
              </a:gs>
              <a:gs pos="100000">
                <a:srgbClr val="3891A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891A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lt-LT" altLang="lt-L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Sertifikuotų pareiškėjų kontrolė nutarimo išrašo galiojimo laikotarpiu</a:t>
            </a: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H="1">
            <a:off x="8706811" y="5555333"/>
            <a:ext cx="371" cy="16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514" y="939749"/>
            <a:ext cx="11705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Visi ūkio subjektai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sertifikuojantys ekologinę gamybą, naudodamiesi Žemės ūkio ministerijos informacine sistema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(ŽŪMIS) (internetinė prieiga – https://zumis.lt) kasmet sertifikavimo įstaigai turi pateikti informaciją </a:t>
            </a: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apie 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užaugintą/pagamintą ekologinės gamybos būdu ir patiektą rinkai </a:t>
            </a: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produkciją bei 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turimos produkcijos </a:t>
            </a:r>
            <a:r>
              <a:rPr 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likučius: </a:t>
            </a:r>
            <a:r>
              <a:rPr 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nuo einamųjų metų rugsėjo 1 d. iki gruodžio 31 d. – apie visą einamaisiais metais arba nuo einamųjų metų sausio 1 d. iki 15 d. – apie visą praėjusiais metais užaugintą/pagamintą ekologinės gamybos būdu ir patiektą rinkai produkciją</a:t>
            </a:r>
            <a:r>
              <a:rPr 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ir informacijos teikimo metu visos turimos produkcijos likučius.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662" y="162189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Derliaus ataskaita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aizdo rezultatas pagal užklausą „kompiuteris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81" y="4866402"/>
            <a:ext cx="1861277" cy="18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58" y="3073924"/>
            <a:ext cx="2237536" cy="24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652" y="914398"/>
            <a:ext cx="10363200" cy="587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metais dažniausios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klaidos,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kurias darė </a:t>
            </a:r>
            <a:r>
              <a:rPr lang="lt-LT" altLang="lt-LT" sz="3200" b="1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Biržų </a:t>
            </a:r>
            <a:r>
              <a:rPr lang="lt-LT" altLang="lt-LT" sz="3200" b="1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rajono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ekologinės gamybos ūkiai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lt-LT" altLang="lt-LT" sz="3200" kern="0" dirty="0" smtClean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Sėklos naudotos ne pagal reikalavimus (41 ūkis);</a:t>
            </a:r>
            <a:endParaRPr lang="lt-LT" altLang="lt-LT" sz="3200" kern="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Auginama paralelinė produkcija (25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ūkiai);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Trūkumai susiję su buhalterine apskaita (14 ūkių);</a:t>
            </a:r>
            <a:endParaRPr lang="lt-LT" altLang="lt-LT" sz="3200" kern="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Augalų derlius neatitiko EŽŪT reikalavimų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14 ūkių);</a:t>
            </a:r>
            <a:endParaRPr lang="lt-LT" altLang="lt-LT" sz="3200" kern="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Sandėliavimo reikalavimų neatitikimas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ūkių);</a:t>
            </a:r>
            <a:r>
              <a:rPr lang="lt-LT" altLang="lt-LT" sz="28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lt-LT" altLang="lt-LT" sz="28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BE" altLang="lt-LT" sz="28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558" y="109610"/>
            <a:ext cx="2883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Klaidos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977" y="186446"/>
            <a:ext cx="87353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hangingPunct="0"/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Produkcijos sandėliavimas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7878" y="952468"/>
            <a:ext cx="113831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Sertifikuota (P2;P3;E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statusų produkcija privalo būti sandėliuojama atskirai nuo kitų ūkių to paties statuso produkcijos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nustačius neatitiktį pirmą kartą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pareiškėjas griežtai įspėjamas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antrą kartą nustačius neatitiktį, nesertifikuojama sumaišyta produkcija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lt-LT" altLang="lt-LT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5" descr="C:\Users\Tikrintojas\Desktop\fermos-boks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5" y="3703970"/>
            <a:ext cx="4189855" cy="31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ikrintojas\Desktop\Michal_sumazinta51-300x280-3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46" y="3709281"/>
            <a:ext cx="4090372" cy="31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5860" y="1118805"/>
            <a:ext cx="10731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Jeigu auginate ankstyvąsias daržoves ar uogas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ir jas ketinate realizuoti kaip ekologiškas, prašome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kaip galima anksčiau raštu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informuoti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 „Ekoagros“. </a:t>
            </a:r>
            <a:r>
              <a:rPr lang="lt-LT" sz="32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Sertifikavimo įstaiga, atsižvelgdama į aplinkybes, skubos tvarka atliks patikrinimą ir ankstyvuosius produktus įrašys į patvirtinamąjį </a:t>
            </a: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dokumentą.</a:t>
            </a:r>
            <a:endParaRPr lang="lt-LT" sz="32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Tikrintojas\Desktop\show_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41" y="3658330"/>
            <a:ext cx="4707659" cy="303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727" y="118007"/>
            <a:ext cx="7442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hangingPunct="0"/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Patikrinimai skubos tvarka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4435" y="4137262"/>
            <a:ext cx="1233643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Pareiškėjams,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kurie skolingi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 „Ekoagros“  už 2016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metais atliktus sertifikavimo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darbus, 2017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metais nebus išduodama patvirtinamasis dokumentas ir/ar nutarimo išrašas.</a:t>
            </a:r>
          </a:p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Dokumentai bus išduoti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sumokėjus įsiskolinimą.</a:t>
            </a:r>
            <a:endParaRPr lang="lt-LT" sz="32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Tikrintojas\Desktop\s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952868"/>
            <a:ext cx="5578390" cy="31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5570" y="182520"/>
            <a:ext cx="3984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hangingPunct="0"/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Skolos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41" y="-13156"/>
            <a:ext cx="10515600" cy="1183249"/>
          </a:xfrm>
        </p:spPr>
        <p:txBody>
          <a:bodyPr>
            <a:norm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Privatūs standartai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5850"/>
            <a:ext cx="10515600" cy="5230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VšĮ „</a:t>
            </a:r>
            <a:r>
              <a:rPr lang="lt-LT" altLang="lt-LT" sz="3200" kern="0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Ekoagros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“ 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vykdomos patikros pagal privačių standartų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reikalavimus: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t-LT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lt-LT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Privataus </a:t>
            </a:r>
            <a:r>
              <a:rPr lang="lt-LT" sz="3200" b="1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BioSuisse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standarto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reikalavimų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patikrinimas 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pagal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sutartį su Šveicarijos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International 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Certification Bio Suisse AG </a:t>
            </a:r>
            <a:endParaRPr lang="lt-LT" sz="3200" kern="0" dirty="0" smtClean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Privataus </a:t>
            </a:r>
            <a:r>
              <a:rPr lang="lt-LT" sz="3200" b="1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Demeter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standarto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reikalavimų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patikrinimas 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pagal sutartį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su </a:t>
            </a:r>
            <a:r>
              <a:rPr lang="lt-LT" sz="3200" kern="0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Demeter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–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International </a:t>
            </a:r>
            <a:r>
              <a:rPr lang="lt-LT" sz="3200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e.V</a:t>
            </a:r>
            <a:r>
              <a:rPr 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lt-LT" sz="1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endParaRPr lang="lt-LT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http://www.bio-suisse.ch/media/VundH/Import/Downloads/logo_bio_suisse_organic_pos_-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419753"/>
            <a:ext cx="1313291" cy="86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4216703"/>
            <a:ext cx="1425446" cy="1030799"/>
          </a:xfrm>
          <a:prstGeom prst="rect">
            <a:avLst/>
          </a:prstGeom>
          <a:noFill/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Privatūs standartai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423272"/>
            <a:ext cx="11131378" cy="529056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 Privataus </a:t>
            </a:r>
            <a:r>
              <a:rPr lang="lt-LT" sz="3500" b="1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Naturland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standarto </a:t>
            </a:r>
            <a:r>
              <a:rPr lang="lt-LT" sz="3500" kern="0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reikala</a:t>
            </a:r>
            <a:r>
              <a:rPr lang="en-US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vim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ų</a:t>
            </a: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patikrinimas 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pagal sutartį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su </a:t>
            </a:r>
            <a:r>
              <a:rPr lang="lt-LT" sz="3500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Naturland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500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e.V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Privataus </a:t>
            </a:r>
            <a:r>
              <a:rPr lang="lt-LT" sz="3500" b="1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KRAV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standarto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reikalavimų</a:t>
            </a: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patikrinimas 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pagal sutartį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su KRAV </a:t>
            </a:r>
            <a:r>
              <a:rPr lang="lt-LT" sz="3500" kern="0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Incorporated</a:t>
            </a:r>
            <a:endParaRPr lang="lt-LT" sz="3500" kern="0" dirty="0" smtClean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</a:t>
            </a:r>
            <a:r>
              <a:rPr lang="lt-LT" sz="3500" kern="0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Association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Privataus </a:t>
            </a:r>
            <a:r>
              <a:rPr lang="lt-LT" sz="3500" b="1" kern="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Bioland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standarto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reikalavimų</a:t>
            </a: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patikrinimas pagal 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sutartį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su Vokietijos</a:t>
            </a:r>
          </a:p>
          <a:p>
            <a:pPr marL="0" indent="0" algn="just">
              <a:buNone/>
            </a:pP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                   </a:t>
            </a:r>
            <a:r>
              <a:rPr lang="lt-LT" sz="3500" kern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sertifikavimo ir kontrolės  </a:t>
            </a:r>
            <a:r>
              <a:rPr lang="lt-LT" sz="35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įstaiga ABCERT </a:t>
            </a:r>
            <a:r>
              <a:rPr lang="lt-LT" sz="35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imes New Roman" panose="02020603050405020304" pitchFamily="18" charset="0"/>
              </a:rPr>
              <a:t>AG.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3272"/>
            <a:ext cx="1143644" cy="1115025"/>
          </a:xfrm>
          <a:prstGeom prst="rect">
            <a:avLst/>
          </a:prstGeom>
          <a:noFill/>
        </p:spPr>
      </p:pic>
      <p:pic>
        <p:nvPicPr>
          <p:cNvPr id="6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65718"/>
            <a:ext cx="1081216" cy="998974"/>
          </a:xfrm>
          <a:prstGeom prst="rect">
            <a:avLst/>
          </a:prstGeom>
          <a:noFill/>
        </p:spPr>
      </p:pic>
      <p:pic>
        <p:nvPicPr>
          <p:cNvPr id="7" name="Picture 18" descr="http://www.abcert.de/uploads/pics/logo_neu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" y="4061253"/>
            <a:ext cx="1721708" cy="1013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JAV ekologijos standartas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285102"/>
            <a:ext cx="10752438" cy="533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/>
              <a:t>VšĮ „</a:t>
            </a:r>
            <a:r>
              <a:rPr lang="lt-LT" sz="3200" dirty="0" err="1" smtClean="0"/>
              <a:t>Ekoagros</a:t>
            </a:r>
            <a:r>
              <a:rPr lang="lt-LT" sz="3200" dirty="0" smtClean="0"/>
              <a:t>“ nuo 2017 m. vykdo ekologinės gamybos sertifikavimą pagal Jungtinių Amerikos Valstijų Žemės ūkio departamento (USDA) Nacionalinės Ekologijos Programos (NOP) reikalavimus.</a:t>
            </a:r>
          </a:p>
          <a:p>
            <a:pPr marL="0" indent="0">
              <a:buNone/>
            </a:pPr>
            <a:r>
              <a:rPr lang="lt-LT" sz="3200" dirty="0"/>
              <a:t> </a:t>
            </a:r>
            <a:r>
              <a:rPr lang="lt-LT" sz="3200" dirty="0" smtClean="0"/>
              <a:t>                               Įstaiga akredituota vykdyti </a:t>
            </a:r>
            <a:r>
              <a:rPr lang="lt-LT" sz="3200" dirty="0" err="1" smtClean="0"/>
              <a:t>serifikavimo</a:t>
            </a:r>
            <a:r>
              <a:rPr lang="lt-LT" sz="3200" dirty="0" smtClean="0"/>
              <a:t> </a:t>
            </a:r>
          </a:p>
          <a:p>
            <a:pPr marL="0" indent="0">
              <a:buNone/>
            </a:pPr>
            <a:r>
              <a:rPr lang="lt-LT" sz="3200" dirty="0"/>
              <a:t> </a:t>
            </a:r>
            <a:r>
              <a:rPr lang="lt-LT" sz="3200" dirty="0" smtClean="0"/>
              <a:t>                               veiklą USDA NOP vardu šiose srityse:</a:t>
            </a:r>
          </a:p>
          <a:p>
            <a:pPr marL="0" indent="0">
              <a:buNone/>
            </a:pPr>
            <a:r>
              <a:rPr lang="lt-LT" sz="3200" dirty="0"/>
              <a:t> </a:t>
            </a:r>
            <a:r>
              <a:rPr lang="lt-LT" sz="3200" dirty="0" smtClean="0"/>
              <a:t>                               augalininkystė, gyvulininkystė,</a:t>
            </a:r>
          </a:p>
          <a:p>
            <a:pPr marL="0" indent="0">
              <a:buNone/>
            </a:pPr>
            <a:r>
              <a:rPr lang="lt-LT" sz="3200" dirty="0"/>
              <a:t> </a:t>
            </a:r>
            <a:r>
              <a:rPr lang="lt-LT" sz="3200" dirty="0" smtClean="0"/>
              <a:t>                               tvarkyba ir laukinė augalija.</a:t>
            </a:r>
            <a:endParaRPr lang="lt-LT" sz="32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54" y="3396406"/>
            <a:ext cx="1968224" cy="1842859"/>
          </a:xfrm>
          <a:prstGeom prst="rect">
            <a:avLst/>
          </a:prstGeom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12" y="951070"/>
            <a:ext cx="4612932" cy="298661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456" y="3535552"/>
            <a:ext cx="8996477" cy="18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0078" tIns="288834" rIns="539580" bIns="215832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b="1" dirty="0" err="1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</a:t>
            </a:r>
            <a:r>
              <a:rPr lang="lt-LT" altLang="lt-LT" sz="1400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altLang="lt-LT" sz="14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lt-LT" altLang="lt-LT" sz="1400" b="1" dirty="0" err="1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14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 Utenos filialas		VšĮ „</a:t>
            </a:r>
            <a:r>
              <a:rPr lang="lt-LT" altLang="lt-LT" sz="1400" b="1" dirty="0" err="1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14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 Telšių filialas</a:t>
            </a:r>
            <a:r>
              <a:rPr lang="lt-LT" altLang="lt-LT" sz="14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lt-LT" sz="1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lt-LT" sz="1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Maironio g. 4, 28241 Utena		Sedos g. 6, 87112 Telšiai</a:t>
            </a:r>
            <a:endParaRPr lang="en-US" altLang="lt-LT" sz="1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Tel. (8 389)  50 740			Tel. (8 444)  69 165</a:t>
            </a:r>
            <a:endParaRPr lang="en-US" altLang="lt-LT" sz="1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Faks. (8 389)  61 925			Faks. (8 444)  69 164</a:t>
            </a:r>
            <a:endParaRPr lang="en-US" altLang="lt-LT" sz="1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El. paštas: </a:t>
            </a:r>
            <a:r>
              <a:rPr lang="lt-LT" altLang="lt-LT" sz="1400" dirty="0" err="1">
                <a:latin typeface="Open Sans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utena@ekoagros.lt</a:t>
            </a:r>
            <a:r>
              <a:rPr lang="lt-LT" altLang="lt-LT" sz="14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	El. paštas: </a:t>
            </a:r>
            <a:r>
              <a:rPr lang="lt-LT" altLang="lt-LT" sz="1400" dirty="0" err="1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telsiai@ekoagros.lt</a:t>
            </a:r>
            <a:endParaRPr lang="lt-LT" altLang="lt-LT" sz="1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651" y="5541116"/>
            <a:ext cx="7407282" cy="30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419" y="5414378"/>
            <a:ext cx="949568" cy="9419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3976" y="5612194"/>
            <a:ext cx="8393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latin typeface="Open Sans"/>
                <a:cs typeface="Times New Roman" panose="02020603050405020304" pitchFamily="18" charset="0"/>
              </a:rPr>
              <a:t>El. paštas: </a:t>
            </a:r>
            <a:r>
              <a:rPr lang="lt-LT" altLang="lt-LT" sz="1400" dirty="0" err="1">
                <a:latin typeface="Open Sans"/>
                <a:cs typeface="Times New Roman" panose="02020603050405020304" pitchFamily="18" charset="0"/>
                <a:hlinkClick r:id="rId7"/>
              </a:rPr>
              <a:t>ekoagros@ekoagros.lt</a:t>
            </a:r>
            <a:r>
              <a:rPr lang="lt-LT" altLang="lt-LT" sz="1400" dirty="0">
                <a:latin typeface="Open Sans"/>
                <a:cs typeface="Times New Roman" panose="02020603050405020304" pitchFamily="18" charset="0"/>
              </a:rPr>
              <a:t>, interneto svetainė </a:t>
            </a:r>
            <a:r>
              <a:rPr lang="lt-LT" altLang="lt-LT" sz="1400" dirty="0" err="1">
                <a:latin typeface="Open Sans"/>
                <a:cs typeface="Times New Roman" panose="02020603050405020304" pitchFamily="18" charset="0"/>
                <a:hlinkClick r:id="rId8"/>
              </a:rPr>
              <a:t>www.ekoagros.lt</a:t>
            </a:r>
            <a:endParaRPr lang="en-US" altLang="lt-LT" sz="1400" dirty="0">
              <a:latin typeface="Open Sans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 err="1">
                <a:latin typeface="Open Sans"/>
                <a:cs typeface="Times New Roman" panose="02020603050405020304" pitchFamily="18" charset="0"/>
              </a:rPr>
              <a:t>Įm</a:t>
            </a:r>
            <a:r>
              <a:rPr lang="lt-LT" altLang="lt-LT" sz="1400" dirty="0">
                <a:latin typeface="Open Sans"/>
                <a:cs typeface="Times New Roman" panose="02020603050405020304" pitchFamily="18" charset="0"/>
              </a:rPr>
              <a:t>. kodas 259925770,  sąskaitos Nr. LT957300010002226533,</a:t>
            </a:r>
            <a:endParaRPr lang="en-US" altLang="lt-LT" sz="1400" dirty="0">
              <a:latin typeface="Open Sans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latin typeface="Open Sans"/>
                <a:cs typeface="Times New Roman" panose="02020603050405020304" pitchFamily="18" charset="0"/>
              </a:rPr>
              <a:t>Banko kodas 73000,  </a:t>
            </a:r>
            <a:r>
              <a:rPr lang="lt-LT" altLang="lt-LT" sz="1400" dirty="0" err="1">
                <a:latin typeface="Open Sans"/>
                <a:cs typeface="Times New Roman" panose="02020603050405020304" pitchFamily="18" charset="0"/>
              </a:rPr>
              <a:t>Swedbank</a:t>
            </a:r>
            <a:r>
              <a:rPr lang="lt-LT" altLang="lt-LT" sz="1400" dirty="0">
                <a:latin typeface="Open Sans"/>
                <a:cs typeface="Times New Roman" panose="02020603050405020304" pitchFamily="18" charset="0"/>
              </a:rPr>
              <a:t>, AB, Kauno </a:t>
            </a:r>
            <a:r>
              <a:rPr lang="lt-LT" altLang="lt-LT" sz="1400" dirty="0" err="1">
                <a:latin typeface="Open Sans"/>
                <a:cs typeface="Times New Roman" panose="02020603050405020304" pitchFamily="18" charset="0"/>
              </a:rPr>
              <a:t>reg</a:t>
            </a:r>
            <a:r>
              <a:rPr lang="lt-LT" altLang="lt-LT" sz="1400" dirty="0">
                <a:latin typeface="Open Sans"/>
                <a:cs typeface="Times New Roman" panose="02020603050405020304" pitchFamily="18" charset="0"/>
              </a:rPr>
              <a:t>. skyrius </a:t>
            </a:r>
            <a:endParaRPr lang="lt-LT" altLang="lt-LT" sz="1400" dirty="0">
              <a:latin typeface="Open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2" y="1477107"/>
            <a:ext cx="7453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lt-LT" altLang="lt-LT" sz="2800" b="1" dirty="0" err="1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</a:t>
            </a:r>
            <a:r>
              <a:rPr lang="lt-LT" alt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lt-LT" altLang="lt-LT" sz="2800" b="1" dirty="0" err="1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2800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 centrinė buveinė</a:t>
            </a:r>
            <a:r>
              <a:rPr lang="lt-LT" alt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t-LT" altLang="lt-LT" sz="2800" dirty="0" smtClean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lt-LT" alt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lt-LT" alt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Donelaičio g. 33 </a:t>
            </a:r>
            <a:r>
              <a:rPr lang="lt-LT" alt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44240 Kaunas</a:t>
            </a:r>
          </a:p>
          <a:p>
            <a:pPr algn="ctr">
              <a:spcBef>
                <a:spcPct val="0"/>
              </a:spcBef>
            </a:pPr>
            <a:r>
              <a:rPr lang="lt-LT" altLang="lt-LT" sz="28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Tel</a:t>
            </a:r>
            <a:r>
              <a:rPr lang="lt-LT" altLang="lt-LT" sz="2800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(8 37)  20 31 81, faks. (8 37)  20 31 82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052" y="157196"/>
            <a:ext cx="5608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hangingPunct="0"/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Ačiū už dėmesį</a:t>
            </a:r>
            <a:r>
              <a:rPr lang="en-GB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lt-LT" sz="4400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70" y="1895648"/>
            <a:ext cx="9092154" cy="481818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0151" y="925980"/>
            <a:ext cx="12080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   Ekologinių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ūkių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skaičiaus ir sertifikuoto ploto kitimas 2004-2016</a:t>
            </a:r>
          </a:p>
          <a:p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  m. (įskaitant žuvininkystės plotą)</a:t>
            </a:r>
            <a:endParaRPr lang="lt-LT" sz="3200" dirty="0"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41" y="-163647"/>
            <a:ext cx="35545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lt-LT" altLang="lt-LT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lt-LT" altLang="lt-LT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t-LT" altLang="lt-LT" sz="4400" b="1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altLang="lt-LT" sz="44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endParaRPr lang="lt-LT" sz="4400" kern="0" dirty="0">
              <a:solidFill>
                <a:sysClr val="windowText" lastClr="000000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04250"/>
              </p:ext>
            </p:extLst>
          </p:nvPr>
        </p:nvGraphicFramePr>
        <p:xfrm>
          <a:off x="3773509" y="1549744"/>
          <a:ext cx="7501181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18941" y="847175"/>
            <a:ext cx="1174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 Ekologinių ūkių ir </a:t>
            </a:r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sertifikuoto ploto kitimas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rajone 2012-2016</a:t>
            </a:r>
          </a:p>
          <a:p>
            <a:r>
              <a:rPr lang="lt-LT" altLang="lt-LT" sz="3200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altLang="lt-LT" sz="32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m. Biržų rajone.</a:t>
            </a:r>
            <a:endParaRPr lang="lt-LT" sz="3200" dirty="0"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41" y="-163647"/>
            <a:ext cx="35545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lt-LT" altLang="lt-LT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lt-LT" altLang="lt-LT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lt-LT" altLang="lt-LT" sz="4400" b="1" kern="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altLang="lt-LT" sz="44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endParaRPr lang="lt-LT" sz="4400" kern="0" dirty="0">
              <a:solidFill>
                <a:sysClr val="windowText" lastClr="000000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92" y="2396479"/>
            <a:ext cx="4508808" cy="44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65" y="767185"/>
            <a:ext cx="7621189" cy="431556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lt-LT" sz="32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Pareiškėjai pilnai užpildytą „Paramos už žemės ūkio naudmenas ir kitus plotus bei gyvulius paraišką“ (toliau – Paraiška) turi pateikti iki birželio 6 d.</a:t>
            </a:r>
            <a:endParaRPr lang="fr-BE" altLang="lt-LT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227" y="47171"/>
            <a:ext cx="7531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Deklaravimas</a:t>
            </a:r>
            <a:endParaRPr lang="lt-LT" sz="4400" dirty="0">
              <a:latin typeface="Arial Black" panose="020B0A04020102020204" pitchFamily="34" charset="0"/>
              <a:cs typeface="AngsanaUPC" panose="02020603050405020304" pitchFamily="18" charset="-34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knevezis.lt/wp-content/uploads/2015/12/attention_7055588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43" y="1014363"/>
            <a:ext cx="3987220" cy="22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6037" y="3188046"/>
            <a:ext cx="109610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lt-LT" dirty="0">
                <a:latin typeface="Open Sans"/>
                <a:cs typeface="Times New Roman" panose="02020603050405020304" pitchFamily="18" charset="0"/>
              </a:rPr>
              <a:t>Paraiškų pateikimo </a:t>
            </a:r>
            <a:r>
              <a:rPr lang="lt-LT" dirty="0" smtClean="0">
                <a:latin typeface="Open Sans"/>
                <a:cs typeface="Times New Roman" panose="02020603050405020304" pitchFamily="18" charset="0"/>
              </a:rPr>
              <a:t>informacinėje sistemoje, iki birželio 6 d., reikia </a:t>
            </a:r>
            <a:r>
              <a:rPr lang="lt-LT" b="1" dirty="0">
                <a:latin typeface="Open Sans"/>
                <a:cs typeface="Times New Roman" panose="02020603050405020304" pitchFamily="18" charset="0"/>
              </a:rPr>
              <a:t>pažymėti</a:t>
            </a:r>
            <a:r>
              <a:rPr lang="lt-LT" dirty="0">
                <a:latin typeface="Open Sans"/>
                <a:cs typeface="Times New Roman" panose="02020603050405020304" pitchFamily="18" charset="0"/>
              </a:rPr>
              <a:t> ženklu </a:t>
            </a:r>
            <a:r>
              <a:rPr lang="lt-LT" b="1" dirty="0">
                <a:latin typeface="Open Sans"/>
                <a:cs typeface="Times New Roman" panose="02020603050405020304" pitchFamily="18" charset="0"/>
              </a:rPr>
              <a:t>„</a:t>
            </a:r>
            <a:r>
              <a:rPr lang="lt-LT" b="1" dirty="0" smtClean="0">
                <a:latin typeface="Open Sans"/>
                <a:cs typeface="Times New Roman" panose="02020603050405020304" pitchFamily="18" charset="0"/>
              </a:rPr>
              <a:t>X“</a:t>
            </a:r>
            <a:r>
              <a:rPr lang="lt-LT" dirty="0">
                <a:latin typeface="Open Sans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Open Sans"/>
                <a:cs typeface="Times New Roman" panose="02020603050405020304" pitchFamily="18" charset="0"/>
              </a:rPr>
              <a:t>ketinamą </a:t>
            </a:r>
            <a:r>
              <a:rPr lang="lt-LT" b="1" dirty="0">
                <a:latin typeface="Open Sans"/>
                <a:cs typeface="Times New Roman" panose="02020603050405020304" pitchFamily="18" charset="0"/>
              </a:rPr>
              <a:t>sertifikuoti gyvūnų </a:t>
            </a:r>
            <a:r>
              <a:rPr lang="lt-LT" b="1" dirty="0" smtClean="0">
                <a:latin typeface="Open Sans"/>
                <a:cs typeface="Times New Roman" panose="02020603050405020304" pitchFamily="18" charset="0"/>
              </a:rPr>
              <a:t>rūšį</a:t>
            </a:r>
            <a:r>
              <a:rPr lang="lt-LT" dirty="0" smtClean="0">
                <a:latin typeface="Open Sans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Open Sans"/>
                <a:cs typeface="Times New Roman" panose="02020603050405020304" pitchFamily="18" charset="0"/>
              </a:rPr>
              <a:t>(tiek sertifikuojantys gyvūnus ne pirmus metus, tiek ketinantys sertifikuoti pirmus metus. Pirmą kartą sertifikuojant gyvulininkystę ar naują gyvūnų rūšį reikia </a:t>
            </a:r>
            <a:r>
              <a:rPr lang="lt-LT" dirty="0" smtClean="0">
                <a:latin typeface="Open Sans"/>
                <a:cs typeface="Times New Roman" panose="02020603050405020304" pitchFamily="18" charset="0"/>
              </a:rPr>
              <a:t>užpildytą </a:t>
            </a:r>
            <a:r>
              <a:rPr lang="lt-LT" dirty="0">
                <a:latin typeface="Open Sans"/>
                <a:cs typeface="Times New Roman" panose="02020603050405020304" pitchFamily="18" charset="0"/>
              </a:rPr>
              <a:t>formą </a:t>
            </a:r>
            <a:r>
              <a:rPr lang="lt-LT" b="1" dirty="0" smtClean="0">
                <a:latin typeface="Open Sans"/>
                <a:cs typeface="Times New Roman" panose="02020603050405020304" pitchFamily="18" charset="0"/>
              </a:rPr>
              <a:t>F-003/1 </a:t>
            </a:r>
            <a:r>
              <a:rPr lang="lt-LT" dirty="0" smtClean="0">
                <a:latin typeface="Open Sans"/>
                <a:cs typeface="Times New Roman" panose="02020603050405020304" pitchFamily="18" charset="0"/>
              </a:rPr>
              <a:t>pateikti sertifikavimo įstaigai).</a:t>
            </a:r>
            <a:endParaRPr lang="lt-LT" altLang="lt-LT" dirty="0">
              <a:latin typeface="Open Sans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087" y="135628"/>
            <a:ext cx="6554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44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pildymas</a:t>
            </a:r>
            <a:endParaRPr lang="lt-LT" sz="4400" dirty="0">
              <a:latin typeface="Open Sans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5" y="980303"/>
            <a:ext cx="11591428" cy="39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8913" y="4786511"/>
            <a:ext cx="1086008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1 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lentelės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13-ame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stulpelyje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kodu EKS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pažymėti visus laukus, kuriuos pageidaujate einamaisiais metais sertifikuoti pagal ekologinei gamybai keliamus </a:t>
            </a: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reikalavimus.</a:t>
            </a:r>
            <a:endParaRPr lang="lt-LT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lt-LT" alt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250" y="49547"/>
            <a:ext cx="7145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44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pildymas</a:t>
            </a:r>
            <a:endParaRPr lang="lt-LT" sz="4400" dirty="0">
              <a:latin typeface="Open Sans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6" y="930876"/>
            <a:ext cx="11739048" cy="41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3926" y="5033318"/>
            <a:ext cx="108616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1 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lentelės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9-ame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stulpelyje sutartiniu kodu pažymėti laukus, jeigu už juos prašote paramos pagal KPP priemonę </a:t>
            </a: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„Ekologinis ūkininkavimas“.</a:t>
            </a:r>
            <a:endParaRPr lang="lt-LT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lt-LT" altLang="lt-LT" sz="3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250" y="49547"/>
            <a:ext cx="7145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44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pildymas</a:t>
            </a:r>
            <a:endParaRPr lang="lt-LT" sz="4400" dirty="0">
              <a:latin typeface="Open Sans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8" y="2511110"/>
            <a:ext cx="11421282" cy="35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9549" y="1197736"/>
            <a:ext cx="113076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lt-LT" b="1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5 </a:t>
            </a:r>
            <a:r>
              <a:rPr lang="lt-LT" b="1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lentelėje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pažymėti, kad sutinkate paraiškos duomenis perduoti </a:t>
            </a: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 </a:t>
            </a:r>
            <a:r>
              <a:rPr lang="lt-LT" dirty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lt-LT" dirty="0" err="1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dirty="0" smtClean="0"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“.</a:t>
            </a:r>
            <a:endParaRPr lang="lt-LT" dirty="0"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549" y="167426"/>
            <a:ext cx="6658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4400" kern="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Paraiškos pildymas</a:t>
            </a:r>
            <a:endParaRPr lang="lt-LT" sz="4400" dirty="0">
              <a:latin typeface="Open Sans"/>
            </a:endParaRPr>
          </a:p>
        </p:txBody>
      </p:sp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agros_kaun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agros skaidres wide" id="{4D2093AD-FF86-5944-9367-D181CAFD2E96}" vid="{AD7C1D05-8A50-2A49-BCCD-A57EED174029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Ekoagros skaidres wide</Template>
  <TotalTime>1597</TotalTime>
  <Words>1333</Words>
  <Application>Microsoft Office PowerPoint</Application>
  <PresentationFormat>Custom</PresentationFormat>
  <Paragraphs>162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Ekoagros_kaunas</vt:lpstr>
      <vt:lpstr>Sertifikavimo aktualijos ir naujovės 2017 metais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Privatūs standartai</vt:lpstr>
      <vt:lpstr>Privatūs standartai</vt:lpstr>
      <vt:lpstr>JAV ekologijos standartas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Pletra2</dc:creator>
  <cp:lastModifiedBy>Tikrintojas</cp:lastModifiedBy>
  <cp:revision>169</cp:revision>
  <dcterms:created xsi:type="dcterms:W3CDTF">2016-11-30T09:29:12Z</dcterms:created>
  <dcterms:modified xsi:type="dcterms:W3CDTF">2017-04-11T05:47:47Z</dcterms:modified>
</cp:coreProperties>
</file>