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4"/>
  </p:notesMasterIdLst>
  <p:handoutMasterIdLst>
    <p:handoutMasterId r:id="rId25"/>
  </p:handoutMasterIdLst>
  <p:sldIdLst>
    <p:sldId id="1337" r:id="rId2"/>
    <p:sldId id="1404" r:id="rId3"/>
    <p:sldId id="1418" r:id="rId4"/>
    <p:sldId id="1417" r:id="rId5"/>
    <p:sldId id="1420" r:id="rId6"/>
    <p:sldId id="1342" r:id="rId7"/>
    <p:sldId id="1382" r:id="rId8"/>
    <p:sldId id="1383" r:id="rId9"/>
    <p:sldId id="1384" r:id="rId10"/>
    <p:sldId id="1422" r:id="rId11"/>
    <p:sldId id="1423" r:id="rId12"/>
    <p:sldId id="1387" r:id="rId13"/>
    <p:sldId id="1400" r:id="rId14"/>
    <p:sldId id="1388" r:id="rId15"/>
    <p:sldId id="1389" r:id="rId16"/>
    <p:sldId id="1415" r:id="rId17"/>
    <p:sldId id="1390" r:id="rId18"/>
    <p:sldId id="1424" r:id="rId19"/>
    <p:sldId id="1391" r:id="rId20"/>
    <p:sldId id="1408" r:id="rId21"/>
    <p:sldId id="1392" r:id="rId22"/>
    <p:sldId id="1332" r:id="rId23"/>
  </p:sldIdLst>
  <p:sldSz cx="9144000" cy="6858000" type="screen4x3"/>
  <p:notesSz cx="6797675" cy="9926638"/>
  <p:defaultTextStyle>
    <a:defPPr>
      <a:defRPr lang="lt-LT"/>
    </a:defPPr>
    <a:lvl1pPr algn="l" rtl="0" fontAlgn="base">
      <a:spcBef>
        <a:spcPct val="0"/>
      </a:spcBef>
      <a:spcAft>
        <a:spcPct val="0"/>
      </a:spcAft>
      <a:defRPr sz="2200" kern="1200">
        <a:solidFill>
          <a:schemeClr val="bg1"/>
        </a:solidFill>
        <a:latin typeface="Garamond" pitchFamily="18" charset="0"/>
        <a:ea typeface="+mn-ea"/>
        <a:cs typeface="Arial" charset="0"/>
      </a:defRPr>
    </a:lvl1pPr>
    <a:lvl2pPr marL="457200" algn="l" rtl="0" fontAlgn="base">
      <a:spcBef>
        <a:spcPct val="0"/>
      </a:spcBef>
      <a:spcAft>
        <a:spcPct val="0"/>
      </a:spcAft>
      <a:defRPr sz="2200" kern="1200">
        <a:solidFill>
          <a:schemeClr val="bg1"/>
        </a:solidFill>
        <a:latin typeface="Garamond" pitchFamily="18" charset="0"/>
        <a:ea typeface="+mn-ea"/>
        <a:cs typeface="Arial" charset="0"/>
      </a:defRPr>
    </a:lvl2pPr>
    <a:lvl3pPr marL="914400" algn="l" rtl="0" fontAlgn="base">
      <a:spcBef>
        <a:spcPct val="0"/>
      </a:spcBef>
      <a:spcAft>
        <a:spcPct val="0"/>
      </a:spcAft>
      <a:defRPr sz="2200" kern="1200">
        <a:solidFill>
          <a:schemeClr val="bg1"/>
        </a:solidFill>
        <a:latin typeface="Garamond" pitchFamily="18" charset="0"/>
        <a:ea typeface="+mn-ea"/>
        <a:cs typeface="Arial" charset="0"/>
      </a:defRPr>
    </a:lvl3pPr>
    <a:lvl4pPr marL="1371600" algn="l" rtl="0" fontAlgn="base">
      <a:spcBef>
        <a:spcPct val="0"/>
      </a:spcBef>
      <a:spcAft>
        <a:spcPct val="0"/>
      </a:spcAft>
      <a:defRPr sz="2200" kern="1200">
        <a:solidFill>
          <a:schemeClr val="bg1"/>
        </a:solidFill>
        <a:latin typeface="Garamond" pitchFamily="18" charset="0"/>
        <a:ea typeface="+mn-ea"/>
        <a:cs typeface="Arial" charset="0"/>
      </a:defRPr>
    </a:lvl4pPr>
    <a:lvl5pPr marL="1828800" algn="l" rtl="0" fontAlgn="base">
      <a:spcBef>
        <a:spcPct val="0"/>
      </a:spcBef>
      <a:spcAft>
        <a:spcPct val="0"/>
      </a:spcAft>
      <a:defRPr sz="2200" kern="1200">
        <a:solidFill>
          <a:schemeClr val="bg1"/>
        </a:solidFill>
        <a:latin typeface="Garamond" pitchFamily="18" charset="0"/>
        <a:ea typeface="+mn-ea"/>
        <a:cs typeface="Arial" charset="0"/>
      </a:defRPr>
    </a:lvl5pPr>
    <a:lvl6pPr marL="2286000" algn="l" defTabSz="914400" rtl="0" eaLnBrk="1" latinLnBrk="0" hangingPunct="1">
      <a:defRPr sz="2200" kern="1200">
        <a:solidFill>
          <a:schemeClr val="bg1"/>
        </a:solidFill>
        <a:latin typeface="Garamond" pitchFamily="18" charset="0"/>
        <a:ea typeface="+mn-ea"/>
        <a:cs typeface="Arial" charset="0"/>
      </a:defRPr>
    </a:lvl6pPr>
    <a:lvl7pPr marL="2743200" algn="l" defTabSz="914400" rtl="0" eaLnBrk="1" latinLnBrk="0" hangingPunct="1">
      <a:defRPr sz="2200" kern="1200">
        <a:solidFill>
          <a:schemeClr val="bg1"/>
        </a:solidFill>
        <a:latin typeface="Garamond" pitchFamily="18" charset="0"/>
        <a:ea typeface="+mn-ea"/>
        <a:cs typeface="Arial" charset="0"/>
      </a:defRPr>
    </a:lvl7pPr>
    <a:lvl8pPr marL="3200400" algn="l" defTabSz="914400" rtl="0" eaLnBrk="1" latinLnBrk="0" hangingPunct="1">
      <a:defRPr sz="2200" kern="1200">
        <a:solidFill>
          <a:schemeClr val="bg1"/>
        </a:solidFill>
        <a:latin typeface="Garamond" pitchFamily="18" charset="0"/>
        <a:ea typeface="+mn-ea"/>
        <a:cs typeface="Arial" charset="0"/>
      </a:defRPr>
    </a:lvl8pPr>
    <a:lvl9pPr marL="3657600" algn="l" defTabSz="914400" rtl="0" eaLnBrk="1" latinLnBrk="0" hangingPunct="1">
      <a:defRPr sz="2200" kern="1200">
        <a:solidFill>
          <a:schemeClr val="bg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lantaj"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8000"/>
    <a:srgbClr val="993300"/>
    <a:srgbClr val="CC6600"/>
    <a:srgbClr val="FF6600"/>
    <a:srgbClr val="00CC00"/>
    <a:srgbClr val="99CC00"/>
    <a:srgbClr val="009900"/>
    <a:srgbClr val="99FF33"/>
    <a:srgbClr val="C7E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0534" autoAdjust="0"/>
  </p:normalViewPr>
  <p:slideViewPr>
    <p:cSldViewPr>
      <p:cViewPr varScale="1">
        <p:scale>
          <a:sx n="110" d="100"/>
          <a:sy n="110" d="100"/>
        </p:scale>
        <p:origin x="546" y="78"/>
      </p:cViewPr>
      <p:guideLst>
        <p:guide orient="horz" pos="2160"/>
        <p:guide pos="2880"/>
      </p:guideLst>
    </p:cSldViewPr>
  </p:slideViewPr>
  <p:outlineViewPr>
    <p:cViewPr>
      <p:scale>
        <a:sx n="25" d="100"/>
        <a:sy n="25" d="100"/>
      </p:scale>
      <p:origin x="0" y="6282"/>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0" d="100"/>
          <a:sy n="50" d="100"/>
        </p:scale>
        <p:origin x="-1848"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Guest\Downloads\Kopija%20AGRO_2015_2016_atidavimui%20(002).xlsx" TargetMode="External"/><Relationship Id="rId1" Type="http://schemas.openxmlformats.org/officeDocument/2006/relationships/image" Target="../media/image4.jpg"/></Relationships>
</file>

<file path=ppt/charts/_rels/chart2.xml.rels><?xml version="1.0" encoding="UTF-8" standalone="yes"?>
<Relationships xmlns="http://schemas.openxmlformats.org/package/2006/relationships"><Relationship Id="rId1" Type="http://schemas.openxmlformats.org/officeDocument/2006/relationships/oleObject" Target="file:///C:\Users\Guest\Downloads\Kopija%20AGRO_2015_2016_atidavimui%20(0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uest\Downloads\Kopija%20AGRO_2015_2016_atidavimui%20(0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sz="1800" b="1" i="0" baseline="0" dirty="0">
                <a:effectLst/>
                <a:latin typeface="+mj-lt"/>
              </a:rPr>
              <a:t>Priemonių „Agrarinė aplinkosauga ir klimatas / Agrarinės aplinkosaugos išmokos“  įgyvendinimas Lietuvoje</a:t>
            </a:r>
            <a:endParaRPr lang="lt-LT" dirty="0">
              <a:effectLst/>
              <a:latin typeface="+mj-lt"/>
            </a:endParaRPr>
          </a:p>
        </c:rich>
      </c:tx>
      <c:layout>
        <c:manualLayout>
          <c:xMode val="edge"/>
          <c:yMode val="edge"/>
          <c:x val="0.17337643678160919"/>
          <c:y val="0"/>
        </c:manualLayout>
      </c:layout>
      <c:overlay val="1"/>
    </c:title>
    <c:autoTitleDeleted val="0"/>
    <c:plotArea>
      <c:layout>
        <c:manualLayout>
          <c:layoutTarget val="inner"/>
          <c:xMode val="edge"/>
          <c:yMode val="edge"/>
          <c:x val="8.6936034935288259E-2"/>
          <c:y val="0.15"/>
          <c:w val="0.83730826549223736"/>
          <c:h val="0.66794444444444456"/>
        </c:manualLayout>
      </c:layout>
      <c:areaChart>
        <c:grouping val="stacked"/>
        <c:varyColors val="0"/>
        <c:ser>
          <c:idx val="0"/>
          <c:order val="0"/>
          <c:tx>
            <c:strRef>
              <c:f>Sheet1!$H$13</c:f>
              <c:strCache>
                <c:ptCount val="1"/>
                <c:pt idx="0">
                  <c:v>2015</c:v>
                </c:pt>
              </c:strCache>
            </c:strRef>
          </c:tx>
          <c:spPr>
            <a:solidFill>
              <a:srgbClr val="99CC00"/>
            </a:solidFill>
          </c:spPr>
          <c:cat>
            <c:strRef>
              <c:f>Sheet1!$I$12:$O$12</c:f>
              <c:strCache>
                <c:ptCount val="7"/>
                <c:pt idx="0">
                  <c:v>Ekstensyvus pievų tvarkymas ganant gyvulius</c:v>
                </c:pt>
                <c:pt idx="1">
                  <c:v>Specifinis pievų tvarkymas</c:v>
                </c:pt>
                <c:pt idx="2">
                  <c:v>Ekstensyvus šlapynių tvarkymas </c:v>
                </c:pt>
                <c:pt idx="3">
                  <c:v>Melioracijos griovių šlaitų priežiūra</c:v>
                </c:pt>
                <c:pt idx="4">
                  <c:v>„Rizikos“ vandens telkinių būklės gerinimas </c:v>
                </c:pt>
                <c:pt idx="5">
                  <c:v>Tausojanti aplinką vaisių ir daržovių auginimo sistema </c:v>
                </c:pt>
                <c:pt idx="6">
                  <c:v>Dirvožemio apsauga</c:v>
                </c:pt>
              </c:strCache>
            </c:strRef>
          </c:cat>
          <c:val>
            <c:numRef>
              <c:f>Sheet1!$I$13:$O$13</c:f>
              <c:numCache>
                <c:formatCode>0.00</c:formatCode>
                <c:ptCount val="7"/>
                <c:pt idx="0">
                  <c:v>6763.92</c:v>
                </c:pt>
                <c:pt idx="1">
                  <c:v>1646.84</c:v>
                </c:pt>
                <c:pt idx="2">
                  <c:v>2708.48</c:v>
                </c:pt>
                <c:pt idx="3">
                  <c:v>4820.68</c:v>
                </c:pt>
                <c:pt idx="4">
                  <c:v>725.61</c:v>
                </c:pt>
                <c:pt idx="5">
                  <c:v>4598.7700000000004</c:v>
                </c:pt>
                <c:pt idx="6">
                  <c:v>659.09</c:v>
                </c:pt>
              </c:numCache>
            </c:numRef>
          </c:val>
          <c:extLst>
            <c:ext xmlns:c16="http://schemas.microsoft.com/office/drawing/2014/chart" uri="{C3380CC4-5D6E-409C-BE32-E72D297353CC}">
              <c16:uniqueId val="{00000000-7464-4CD4-B9C4-EA7C02BB58AE}"/>
            </c:ext>
          </c:extLst>
        </c:ser>
        <c:ser>
          <c:idx val="1"/>
          <c:order val="1"/>
          <c:tx>
            <c:strRef>
              <c:f>Sheet1!$H$14</c:f>
              <c:strCache>
                <c:ptCount val="1"/>
                <c:pt idx="0">
                  <c:v>2016</c:v>
                </c:pt>
              </c:strCache>
            </c:strRef>
          </c:tx>
          <c:spPr>
            <a:solidFill>
              <a:srgbClr val="003300"/>
            </a:solidFill>
          </c:spPr>
          <c:cat>
            <c:strRef>
              <c:f>Sheet1!$I$12:$O$12</c:f>
              <c:strCache>
                <c:ptCount val="7"/>
                <c:pt idx="0">
                  <c:v>Ekstensyvus pievų tvarkymas ganant gyvulius</c:v>
                </c:pt>
                <c:pt idx="1">
                  <c:v>Specifinis pievų tvarkymas</c:v>
                </c:pt>
                <c:pt idx="2">
                  <c:v>Ekstensyvus šlapynių tvarkymas </c:v>
                </c:pt>
                <c:pt idx="3">
                  <c:v>Melioracijos griovių šlaitų priežiūra</c:v>
                </c:pt>
                <c:pt idx="4">
                  <c:v>„Rizikos“ vandens telkinių būklės gerinimas </c:v>
                </c:pt>
                <c:pt idx="5">
                  <c:v>Tausojanti aplinką vaisių ir daržovių auginimo sistema </c:v>
                </c:pt>
                <c:pt idx="6">
                  <c:v>Dirvožemio apsauga</c:v>
                </c:pt>
              </c:strCache>
            </c:strRef>
          </c:cat>
          <c:val>
            <c:numRef>
              <c:f>Sheet1!$I$14:$O$14</c:f>
              <c:numCache>
                <c:formatCode>0.00</c:formatCode>
                <c:ptCount val="7"/>
                <c:pt idx="0">
                  <c:v>9104.69</c:v>
                </c:pt>
                <c:pt idx="1">
                  <c:v>1782.67</c:v>
                </c:pt>
                <c:pt idx="2">
                  <c:v>3562.87</c:v>
                </c:pt>
                <c:pt idx="3">
                  <c:v>4892.0200000000004</c:v>
                </c:pt>
                <c:pt idx="4">
                  <c:v>1353.04</c:v>
                </c:pt>
                <c:pt idx="5">
                  <c:v>5313.72</c:v>
                </c:pt>
                <c:pt idx="6">
                  <c:v>861.45</c:v>
                </c:pt>
              </c:numCache>
            </c:numRef>
          </c:val>
          <c:extLst>
            <c:ext xmlns:c16="http://schemas.microsoft.com/office/drawing/2014/chart" uri="{C3380CC4-5D6E-409C-BE32-E72D297353CC}">
              <c16:uniqueId val="{00000001-7464-4CD4-B9C4-EA7C02BB58AE}"/>
            </c:ext>
          </c:extLst>
        </c:ser>
        <c:dLbls>
          <c:showLegendKey val="0"/>
          <c:showVal val="0"/>
          <c:showCatName val="0"/>
          <c:showSerName val="0"/>
          <c:showPercent val="0"/>
          <c:showBubbleSize val="0"/>
        </c:dLbls>
        <c:axId val="113807872"/>
        <c:axId val="66578112"/>
      </c:areaChart>
      <c:catAx>
        <c:axId val="113807872"/>
        <c:scaling>
          <c:orientation val="minMax"/>
        </c:scaling>
        <c:delete val="0"/>
        <c:axPos val="b"/>
        <c:numFmt formatCode="General" sourceLinked="0"/>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lt-LT"/>
          </a:p>
        </c:txPr>
        <c:crossAx val="66578112"/>
        <c:crosses val="autoZero"/>
        <c:auto val="1"/>
        <c:lblAlgn val="ctr"/>
        <c:lblOffset val="100"/>
        <c:noMultiLvlLbl val="0"/>
      </c:catAx>
      <c:valAx>
        <c:axId val="66578112"/>
        <c:scaling>
          <c:orientation val="minMax"/>
        </c:scaling>
        <c:delete val="0"/>
        <c:axPos val="l"/>
        <c:majorGridlines/>
        <c:title>
          <c:tx>
            <c:rich>
              <a:bodyPr rot="-5400000" vert="horz"/>
              <a:lstStyle/>
              <a:p>
                <a:pPr>
                  <a:defRPr b="0"/>
                </a:pPr>
                <a:r>
                  <a:rPr lang="lt-LT" b="0">
                    <a:latin typeface="Times New Roman" panose="02020603050405020304" pitchFamily="18" charset="0"/>
                    <a:cs typeface="Times New Roman" panose="02020603050405020304" pitchFamily="18" charset="0"/>
                  </a:rPr>
                  <a:t>Plotas, ha</a:t>
                </a:r>
              </a:p>
            </c:rich>
          </c:tx>
          <c:overlay val="0"/>
        </c:title>
        <c:numFmt formatCode="General" sourceLinked="0"/>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lt-LT"/>
          </a:p>
        </c:txPr>
        <c:crossAx val="113807872"/>
        <c:crosses val="autoZero"/>
        <c:crossBetween val="midCat"/>
      </c:valAx>
      <c:spPr>
        <a:blipFill dpi="0" rotWithShape="1">
          <a:blip xmlns:r="http://schemas.openxmlformats.org/officeDocument/2006/relationships" r:embed="rId1">
            <a:alphaModFix amt="63000"/>
          </a:blip>
          <a:srcRect/>
          <a:stretch>
            <a:fillRect t="-7000" b="-8000"/>
          </a:stretch>
        </a:blipFill>
        <a:ln>
          <a:solidFill>
            <a:schemeClr val="accent1"/>
          </a:solidFill>
        </a:ln>
      </c:spPr>
    </c:plotArea>
    <c:legend>
      <c:legendPos val="r"/>
      <c:layout>
        <c:manualLayout>
          <c:xMode val="edge"/>
          <c:yMode val="edge"/>
          <c:x val="0.92964442483482668"/>
          <c:y val="0.43343285214348204"/>
          <c:w val="6.7482011946782508E-2"/>
          <c:h val="0.1164676290463692"/>
        </c:manualLayout>
      </c:layout>
      <c:overlay val="0"/>
      <c:txPr>
        <a:bodyPr/>
        <a:lstStyle/>
        <a:p>
          <a:pPr>
            <a:defRPr sz="1200">
              <a:latin typeface="Times New Roman" panose="02020603050405020304" pitchFamily="18" charset="0"/>
              <a:cs typeface="Times New Roman" panose="02020603050405020304" pitchFamily="18" charset="0"/>
            </a:defRPr>
          </a:pPr>
          <a:endParaRPr lang="lt-LT"/>
        </a:p>
      </c:txPr>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194147628954827E-2"/>
          <c:y val="0.13066927741533202"/>
          <c:w val="0.57921967744821079"/>
          <c:h val="0.63942166824226288"/>
        </c:manualLayout>
      </c:layout>
      <c:barChart>
        <c:barDir val="col"/>
        <c:grouping val="stacked"/>
        <c:varyColors val="0"/>
        <c:ser>
          <c:idx val="0"/>
          <c:order val="0"/>
          <c:tx>
            <c:strRef>
              <c:f>'[Kopija AGRO_2015_2016_atidavimui (002).xlsx]Sheet2'!$C$2</c:f>
              <c:strCache>
                <c:ptCount val="1"/>
                <c:pt idx="0">
                  <c:v>Ekstensyvus pievų tvarkymas ganant gyvulius</c:v>
                </c:pt>
              </c:strCache>
            </c:strRef>
          </c:tx>
          <c:spPr>
            <a:solidFill>
              <a:srgbClr val="008000"/>
            </a:solidFill>
            <a:ln w="19050">
              <a:noFill/>
            </a:ln>
          </c:spPr>
          <c:invertIfNegative val="0"/>
          <c:cat>
            <c:strRef>
              <c:f>'[Kopija AGRO_2015_2016_atidavimui (002).xlsx]Sheet2'!$B$3:$B$12</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 aps.</c:v>
                </c:pt>
              </c:strCache>
            </c:strRef>
          </c:cat>
          <c:val>
            <c:numRef>
              <c:f>'[Kopija AGRO_2015_2016_atidavimui (002).xlsx]Sheet2'!$C$3:$C$12</c:f>
              <c:numCache>
                <c:formatCode>General</c:formatCode>
                <c:ptCount val="10"/>
                <c:pt idx="0">
                  <c:v>383.02</c:v>
                </c:pt>
                <c:pt idx="1">
                  <c:v>1172.8400000000001</c:v>
                </c:pt>
                <c:pt idx="2" formatCode="0.00">
                  <c:v>616.79000000000008</c:v>
                </c:pt>
                <c:pt idx="3" formatCode="0.00">
                  <c:v>114.47</c:v>
                </c:pt>
                <c:pt idx="4" formatCode="0.00">
                  <c:v>798.56</c:v>
                </c:pt>
                <c:pt idx="5" formatCode="0.00">
                  <c:v>322.24</c:v>
                </c:pt>
                <c:pt idx="6" formatCode="0.00">
                  <c:v>303.37</c:v>
                </c:pt>
                <c:pt idx="7" formatCode="0.00">
                  <c:v>316.83000000000004</c:v>
                </c:pt>
                <c:pt idx="8" formatCode="0.00">
                  <c:v>1357.8400000000001</c:v>
                </c:pt>
                <c:pt idx="9">
                  <c:v>1164.07</c:v>
                </c:pt>
              </c:numCache>
            </c:numRef>
          </c:val>
          <c:extLst>
            <c:ext xmlns:c16="http://schemas.microsoft.com/office/drawing/2014/chart" uri="{C3380CC4-5D6E-409C-BE32-E72D297353CC}">
              <c16:uniqueId val="{00000000-F2EA-4A80-996A-2DAC52F49B4D}"/>
            </c:ext>
          </c:extLst>
        </c:ser>
        <c:ser>
          <c:idx val="1"/>
          <c:order val="1"/>
          <c:tx>
            <c:strRef>
              <c:f>'[Kopija AGRO_2015_2016_atidavimui (002).xlsx]Sheet2'!$D$2</c:f>
              <c:strCache>
                <c:ptCount val="1"/>
                <c:pt idx="0">
                  <c:v>Specifinis pievų tvarkymas</c:v>
                </c:pt>
              </c:strCache>
            </c:strRef>
          </c:tx>
          <c:spPr>
            <a:solidFill>
              <a:srgbClr val="00CC00"/>
            </a:solidFill>
            <a:ln w="19050">
              <a:noFill/>
            </a:ln>
          </c:spPr>
          <c:invertIfNegative val="0"/>
          <c:cat>
            <c:strRef>
              <c:f>'[Kopija AGRO_2015_2016_atidavimui (002).xlsx]Sheet2'!$B$3:$B$12</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 aps.</c:v>
                </c:pt>
              </c:strCache>
            </c:strRef>
          </c:cat>
          <c:val>
            <c:numRef>
              <c:f>'[Kopija AGRO_2015_2016_atidavimui (002).xlsx]Sheet2'!$D$3:$D$12</c:f>
              <c:numCache>
                <c:formatCode>General</c:formatCode>
                <c:ptCount val="10"/>
                <c:pt idx="0">
                  <c:v>39.53</c:v>
                </c:pt>
                <c:pt idx="1">
                  <c:v>51.879999999999995</c:v>
                </c:pt>
                <c:pt idx="2" formatCode="0.00">
                  <c:v>838.33</c:v>
                </c:pt>
                <c:pt idx="3" formatCode="0.00">
                  <c:v>10.319999999999999</c:v>
                </c:pt>
                <c:pt idx="4" formatCode="0.00">
                  <c:v>122.56</c:v>
                </c:pt>
                <c:pt idx="5" formatCode="0.00">
                  <c:v>58.39</c:v>
                </c:pt>
                <c:pt idx="6" formatCode="0.00">
                  <c:v>192.28</c:v>
                </c:pt>
                <c:pt idx="7" formatCode="0.00">
                  <c:v>79.959999999999994</c:v>
                </c:pt>
                <c:pt idx="8" formatCode="0.00">
                  <c:v>139.06</c:v>
                </c:pt>
                <c:pt idx="9">
                  <c:v>84.44</c:v>
                </c:pt>
              </c:numCache>
            </c:numRef>
          </c:val>
          <c:extLst>
            <c:ext xmlns:c16="http://schemas.microsoft.com/office/drawing/2014/chart" uri="{C3380CC4-5D6E-409C-BE32-E72D297353CC}">
              <c16:uniqueId val="{00000001-F2EA-4A80-996A-2DAC52F49B4D}"/>
            </c:ext>
          </c:extLst>
        </c:ser>
        <c:ser>
          <c:idx val="2"/>
          <c:order val="2"/>
          <c:tx>
            <c:strRef>
              <c:f>'[Kopija AGRO_2015_2016_atidavimui (002).xlsx]Sheet2'!$E$2</c:f>
              <c:strCache>
                <c:ptCount val="1"/>
                <c:pt idx="0">
                  <c:v>Ekstensyvus šlapynių tvarkymas </c:v>
                </c:pt>
              </c:strCache>
            </c:strRef>
          </c:tx>
          <c:spPr>
            <a:solidFill>
              <a:srgbClr val="002060"/>
            </a:solidFill>
            <a:ln w="19050">
              <a:noFill/>
            </a:ln>
          </c:spPr>
          <c:invertIfNegative val="0"/>
          <c:cat>
            <c:strRef>
              <c:f>'[Kopija AGRO_2015_2016_atidavimui (002).xlsx]Sheet2'!$B$3:$B$12</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 aps.</c:v>
                </c:pt>
              </c:strCache>
            </c:strRef>
          </c:cat>
          <c:val>
            <c:numRef>
              <c:f>'[Kopija AGRO_2015_2016_atidavimui (002).xlsx]Sheet2'!$E$3:$E$12</c:f>
              <c:numCache>
                <c:formatCode>General</c:formatCode>
                <c:ptCount val="10"/>
                <c:pt idx="0">
                  <c:v>222.03</c:v>
                </c:pt>
                <c:pt idx="1">
                  <c:v>46.33</c:v>
                </c:pt>
                <c:pt idx="2" formatCode="0.00">
                  <c:v>625.73</c:v>
                </c:pt>
                <c:pt idx="3" formatCode="0.00">
                  <c:v>32.46</c:v>
                </c:pt>
                <c:pt idx="4" formatCode="0.00">
                  <c:v>207.67999999999998</c:v>
                </c:pt>
                <c:pt idx="5" formatCode="0.00">
                  <c:v>256.14999999999998</c:v>
                </c:pt>
                <c:pt idx="6" formatCode="0.00">
                  <c:v>32.620000000000005</c:v>
                </c:pt>
                <c:pt idx="7" formatCode="0.00">
                  <c:v>163.62</c:v>
                </c:pt>
                <c:pt idx="8" formatCode="0.00">
                  <c:v>454.49</c:v>
                </c:pt>
                <c:pt idx="9">
                  <c:v>633.22</c:v>
                </c:pt>
              </c:numCache>
            </c:numRef>
          </c:val>
          <c:extLst>
            <c:ext xmlns:c16="http://schemas.microsoft.com/office/drawing/2014/chart" uri="{C3380CC4-5D6E-409C-BE32-E72D297353CC}">
              <c16:uniqueId val="{00000002-F2EA-4A80-996A-2DAC52F49B4D}"/>
            </c:ext>
          </c:extLst>
        </c:ser>
        <c:ser>
          <c:idx val="3"/>
          <c:order val="3"/>
          <c:tx>
            <c:strRef>
              <c:f>'[Kopija AGRO_2015_2016_atidavimui (002).xlsx]Sheet2'!$F$2</c:f>
              <c:strCache>
                <c:ptCount val="1"/>
                <c:pt idx="0">
                  <c:v>Melioracijos griovių šlaitų priežiūra</c:v>
                </c:pt>
              </c:strCache>
            </c:strRef>
          </c:tx>
          <c:spPr>
            <a:solidFill>
              <a:srgbClr val="7030A0"/>
            </a:solidFill>
            <a:ln w="19050">
              <a:noFill/>
            </a:ln>
          </c:spPr>
          <c:invertIfNegative val="0"/>
          <c:cat>
            <c:strRef>
              <c:f>'[Kopija AGRO_2015_2016_atidavimui (002).xlsx]Sheet2'!$B$3:$B$12</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 aps.</c:v>
                </c:pt>
              </c:strCache>
            </c:strRef>
          </c:cat>
          <c:val>
            <c:numRef>
              <c:f>'[Kopija AGRO_2015_2016_atidavimui (002).xlsx]Sheet2'!$F$3:$F$12</c:f>
              <c:numCache>
                <c:formatCode>General</c:formatCode>
                <c:ptCount val="10"/>
                <c:pt idx="0">
                  <c:v>381.68</c:v>
                </c:pt>
                <c:pt idx="1">
                  <c:v>616.04999999999995</c:v>
                </c:pt>
                <c:pt idx="2" formatCode="0.00">
                  <c:v>303.45</c:v>
                </c:pt>
                <c:pt idx="3" formatCode="0.00">
                  <c:v>578.22</c:v>
                </c:pt>
                <c:pt idx="4" formatCode="0.00">
                  <c:v>775.61</c:v>
                </c:pt>
                <c:pt idx="5" formatCode="0.00">
                  <c:v>256.32</c:v>
                </c:pt>
                <c:pt idx="6" formatCode="0.00">
                  <c:v>697.91</c:v>
                </c:pt>
                <c:pt idx="7" formatCode="0.00">
                  <c:v>748.78000000000009</c:v>
                </c:pt>
                <c:pt idx="8" formatCode="0.00">
                  <c:v>202.56</c:v>
                </c:pt>
                <c:pt idx="9">
                  <c:v>238.75000000000003</c:v>
                </c:pt>
              </c:numCache>
            </c:numRef>
          </c:val>
          <c:extLst>
            <c:ext xmlns:c16="http://schemas.microsoft.com/office/drawing/2014/chart" uri="{C3380CC4-5D6E-409C-BE32-E72D297353CC}">
              <c16:uniqueId val="{00000003-F2EA-4A80-996A-2DAC52F49B4D}"/>
            </c:ext>
          </c:extLst>
        </c:ser>
        <c:ser>
          <c:idx val="4"/>
          <c:order val="4"/>
          <c:tx>
            <c:strRef>
              <c:f>'[Kopija AGRO_2015_2016_atidavimui (002).xlsx]Sheet2'!$G$2</c:f>
              <c:strCache>
                <c:ptCount val="1"/>
                <c:pt idx="0">
                  <c:v>"Rizikos" vandens telkinių būklės gerinimas </c:v>
                </c:pt>
              </c:strCache>
            </c:strRef>
          </c:tx>
          <c:spPr>
            <a:solidFill>
              <a:srgbClr val="C00000"/>
            </a:solidFill>
            <a:ln w="19050">
              <a:noFill/>
            </a:ln>
          </c:spPr>
          <c:invertIfNegative val="0"/>
          <c:cat>
            <c:strRef>
              <c:f>'[Kopija AGRO_2015_2016_atidavimui (002).xlsx]Sheet2'!$B$3:$B$12</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 aps.</c:v>
                </c:pt>
              </c:strCache>
            </c:strRef>
          </c:cat>
          <c:val>
            <c:numRef>
              <c:f>'[Kopija AGRO_2015_2016_atidavimui (002).xlsx]Sheet2'!$G$3:$G$12</c:f>
              <c:numCache>
                <c:formatCode>General</c:formatCode>
                <c:ptCount val="10"/>
                <c:pt idx="0">
                  <c:v>11.66</c:v>
                </c:pt>
                <c:pt idx="1">
                  <c:v>123.28</c:v>
                </c:pt>
                <c:pt idx="2" formatCode="0.00">
                  <c:v>9.6999999999999993</c:v>
                </c:pt>
                <c:pt idx="3" formatCode="0.00">
                  <c:v>5.88</c:v>
                </c:pt>
                <c:pt idx="4" formatCode="0.00">
                  <c:v>217.86999999999998</c:v>
                </c:pt>
                <c:pt idx="5" formatCode="0.00">
                  <c:v>53.58</c:v>
                </c:pt>
                <c:pt idx="6" formatCode="0.00">
                  <c:v>69.72999999999999</c:v>
                </c:pt>
                <c:pt idx="7" formatCode="0.00">
                  <c:v>159.55000000000001</c:v>
                </c:pt>
                <c:pt idx="8" formatCode="0.00">
                  <c:v>39.049999999999997</c:v>
                </c:pt>
                <c:pt idx="9">
                  <c:v>35.31</c:v>
                </c:pt>
              </c:numCache>
            </c:numRef>
          </c:val>
          <c:extLst>
            <c:ext xmlns:c16="http://schemas.microsoft.com/office/drawing/2014/chart" uri="{C3380CC4-5D6E-409C-BE32-E72D297353CC}">
              <c16:uniqueId val="{00000004-F2EA-4A80-996A-2DAC52F49B4D}"/>
            </c:ext>
          </c:extLst>
        </c:ser>
        <c:ser>
          <c:idx val="5"/>
          <c:order val="5"/>
          <c:tx>
            <c:strRef>
              <c:f>'[Kopija AGRO_2015_2016_atidavimui (002).xlsx]Sheet2'!$H$2</c:f>
              <c:strCache>
                <c:ptCount val="1"/>
                <c:pt idx="0">
                  <c:v>Tausojanti aplinką vaisių ir daržovių auginimo sistema </c:v>
                </c:pt>
              </c:strCache>
            </c:strRef>
          </c:tx>
          <c:spPr>
            <a:solidFill>
              <a:srgbClr val="FF6600"/>
            </a:solidFill>
            <a:ln w="19050">
              <a:noFill/>
            </a:ln>
          </c:spPr>
          <c:invertIfNegative val="0"/>
          <c:cat>
            <c:strRef>
              <c:f>'[Kopija AGRO_2015_2016_atidavimui (002).xlsx]Sheet2'!$B$3:$B$12</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 aps.</c:v>
                </c:pt>
              </c:strCache>
            </c:strRef>
          </c:cat>
          <c:val>
            <c:numRef>
              <c:f>'[Kopija AGRO_2015_2016_atidavimui (002).xlsx]Sheet2'!$H$3:$H$12</c:f>
              <c:numCache>
                <c:formatCode>General</c:formatCode>
                <c:ptCount val="10"/>
                <c:pt idx="0">
                  <c:v>186.31000000000003</c:v>
                </c:pt>
                <c:pt idx="1">
                  <c:v>675.57</c:v>
                </c:pt>
                <c:pt idx="2" formatCode="0.00">
                  <c:v>186.82</c:v>
                </c:pt>
                <c:pt idx="3" formatCode="0.00">
                  <c:v>683.40000000000009</c:v>
                </c:pt>
                <c:pt idx="4" formatCode="0.00">
                  <c:v>1310.0900000000001</c:v>
                </c:pt>
                <c:pt idx="5" formatCode="0.00">
                  <c:v>723.26</c:v>
                </c:pt>
                <c:pt idx="6" formatCode="0.00">
                  <c:v>309.12</c:v>
                </c:pt>
                <c:pt idx="7" formatCode="0.00">
                  <c:v>6.45</c:v>
                </c:pt>
                <c:pt idx="8" formatCode="0.00">
                  <c:v>417.66999999999996</c:v>
                </c:pt>
                <c:pt idx="9">
                  <c:v>100.08</c:v>
                </c:pt>
              </c:numCache>
            </c:numRef>
          </c:val>
          <c:extLst>
            <c:ext xmlns:c16="http://schemas.microsoft.com/office/drawing/2014/chart" uri="{C3380CC4-5D6E-409C-BE32-E72D297353CC}">
              <c16:uniqueId val="{00000005-F2EA-4A80-996A-2DAC52F49B4D}"/>
            </c:ext>
          </c:extLst>
        </c:ser>
        <c:ser>
          <c:idx val="6"/>
          <c:order val="6"/>
          <c:tx>
            <c:strRef>
              <c:f>'[Kopija AGRO_2015_2016_atidavimui (002).xlsx]Sheet2'!$I$2</c:f>
              <c:strCache>
                <c:ptCount val="1"/>
                <c:pt idx="0">
                  <c:v>Dirvožemio apsauga</c:v>
                </c:pt>
              </c:strCache>
            </c:strRef>
          </c:tx>
          <c:spPr>
            <a:solidFill>
              <a:srgbClr val="993300"/>
            </a:solidFill>
            <a:ln w="19050">
              <a:noFill/>
            </a:ln>
          </c:spPr>
          <c:invertIfNegative val="0"/>
          <c:cat>
            <c:strRef>
              <c:f>'[Kopija AGRO_2015_2016_atidavimui (002).xlsx]Sheet2'!$B$3:$B$12</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 aps.</c:v>
                </c:pt>
              </c:strCache>
            </c:strRef>
          </c:cat>
          <c:val>
            <c:numRef>
              <c:f>'[Kopija AGRO_2015_2016_atidavimui (002).xlsx]Sheet2'!$I$3:$I$12</c:f>
              <c:numCache>
                <c:formatCode>General</c:formatCode>
                <c:ptCount val="10"/>
                <c:pt idx="0">
                  <c:v>0</c:v>
                </c:pt>
                <c:pt idx="1">
                  <c:v>0</c:v>
                </c:pt>
                <c:pt idx="2" formatCode="0.00">
                  <c:v>0</c:v>
                </c:pt>
                <c:pt idx="3" formatCode="0.00">
                  <c:v>2.2000000000000002</c:v>
                </c:pt>
                <c:pt idx="4" formatCode="0.00">
                  <c:v>176.8</c:v>
                </c:pt>
                <c:pt idx="5" formatCode="0.00">
                  <c:v>0</c:v>
                </c:pt>
                <c:pt idx="6" formatCode="0.00">
                  <c:v>0</c:v>
                </c:pt>
                <c:pt idx="7" formatCode="0.00">
                  <c:v>371.34</c:v>
                </c:pt>
                <c:pt idx="8" formatCode="0.00">
                  <c:v>0</c:v>
                </c:pt>
                <c:pt idx="9">
                  <c:v>108.75</c:v>
                </c:pt>
              </c:numCache>
            </c:numRef>
          </c:val>
          <c:extLst>
            <c:ext xmlns:c16="http://schemas.microsoft.com/office/drawing/2014/chart" uri="{C3380CC4-5D6E-409C-BE32-E72D297353CC}">
              <c16:uniqueId val="{00000006-F2EA-4A80-996A-2DAC52F49B4D}"/>
            </c:ext>
          </c:extLst>
        </c:ser>
        <c:dLbls>
          <c:showLegendKey val="0"/>
          <c:showVal val="0"/>
          <c:showCatName val="0"/>
          <c:showSerName val="0"/>
          <c:showPercent val="0"/>
          <c:showBubbleSize val="0"/>
        </c:dLbls>
        <c:gapWidth val="40"/>
        <c:overlap val="100"/>
        <c:axId val="114708992"/>
        <c:axId val="113541696"/>
      </c:barChart>
      <c:catAx>
        <c:axId val="114708992"/>
        <c:scaling>
          <c:orientation val="minMax"/>
        </c:scaling>
        <c:delete val="0"/>
        <c:axPos val="b"/>
        <c:numFmt formatCode="General" sourceLinked="0"/>
        <c:majorTickMark val="none"/>
        <c:minorTickMark val="none"/>
        <c:tickLblPos val="nextTo"/>
        <c:txPr>
          <a:bodyPr/>
          <a:lstStyle/>
          <a:p>
            <a:pPr>
              <a:defRPr sz="1400"/>
            </a:pPr>
            <a:endParaRPr lang="lt-LT"/>
          </a:p>
        </c:txPr>
        <c:crossAx val="113541696"/>
        <c:crosses val="autoZero"/>
        <c:auto val="1"/>
        <c:lblAlgn val="ctr"/>
        <c:lblOffset val="100"/>
        <c:noMultiLvlLbl val="0"/>
      </c:catAx>
      <c:valAx>
        <c:axId val="113541696"/>
        <c:scaling>
          <c:orientation val="minMax"/>
        </c:scaling>
        <c:delete val="0"/>
        <c:axPos val="l"/>
        <c:majorGridlines/>
        <c:title>
          <c:tx>
            <c:rich>
              <a:bodyPr rot="-5400000" vert="horz"/>
              <a:lstStyle/>
              <a:p>
                <a:pPr>
                  <a:defRPr/>
                </a:pPr>
                <a:r>
                  <a:rPr lang="lt-LT" b="0" dirty="0"/>
                  <a:t>Plotas, ha</a:t>
                </a:r>
              </a:p>
            </c:rich>
          </c:tx>
          <c:layout>
            <c:manualLayout>
              <c:xMode val="edge"/>
              <c:yMode val="edge"/>
              <c:x val="0"/>
              <c:y val="0.37285793963254593"/>
            </c:manualLayout>
          </c:layout>
          <c:overlay val="0"/>
        </c:title>
        <c:numFmt formatCode="General" sourceLinked="1"/>
        <c:majorTickMark val="none"/>
        <c:minorTickMark val="none"/>
        <c:tickLblPos val="nextTo"/>
        <c:crossAx val="114708992"/>
        <c:crosses val="autoZero"/>
        <c:crossBetween val="between"/>
      </c:valAx>
    </c:plotArea>
    <c:legend>
      <c:legendPos val="r"/>
      <c:layout>
        <c:manualLayout>
          <c:xMode val="edge"/>
          <c:yMode val="edge"/>
          <c:x val="0.65174323592527084"/>
          <c:y val="0.18239440029257004"/>
          <c:w val="0.21877050575820448"/>
          <c:h val="0.55395603674540694"/>
        </c:manualLayout>
      </c:layout>
      <c:overlay val="0"/>
      <c:txPr>
        <a:bodyPr/>
        <a:lstStyle/>
        <a:p>
          <a:pPr rtl="0">
            <a:defRPr sz="1200"/>
          </a:pPr>
          <a:endParaRPr lang="lt-LT"/>
        </a:p>
      </c:txPr>
    </c:legend>
    <c:plotVisOnly val="1"/>
    <c:dispBlanksAs val="zero"/>
    <c:showDLblsOverMax val="0"/>
  </c:chart>
  <c:spPr>
    <a:ln w="101600"/>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133753280839882E-2"/>
          <c:y val="0.15384615384615385"/>
          <c:w val="0.62375884514435698"/>
          <c:h val="0.63490107005855034"/>
        </c:manualLayout>
      </c:layout>
      <c:barChart>
        <c:barDir val="col"/>
        <c:grouping val="stacked"/>
        <c:varyColors val="0"/>
        <c:ser>
          <c:idx val="0"/>
          <c:order val="0"/>
          <c:tx>
            <c:strRef>
              <c:f>'[Kopija AGRO_2015_2016_atidavimui (002).xlsx]Sheet3'!$M$11</c:f>
              <c:strCache>
                <c:ptCount val="1"/>
                <c:pt idx="0">
                  <c:v>Ekstensyvus pievų tvarkymas ganant gyvulius</c:v>
                </c:pt>
              </c:strCache>
            </c:strRef>
          </c:tx>
          <c:spPr>
            <a:solidFill>
              <a:srgbClr val="008000"/>
            </a:solidFill>
          </c:spPr>
          <c:invertIfNegative val="0"/>
          <c:cat>
            <c:strRef>
              <c:f>'[Kopija AGRO_2015_2016_atidavimui (002).xlsx]Sheet3'!$L$12:$L$21</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c:v>
                </c:pt>
              </c:strCache>
            </c:strRef>
          </c:cat>
          <c:val>
            <c:numRef>
              <c:f>'[Kopija AGRO_2015_2016_atidavimui (002).xlsx]Sheet3'!$M$12:$M$21</c:f>
              <c:numCache>
                <c:formatCode>General</c:formatCode>
                <c:ptCount val="10"/>
                <c:pt idx="0">
                  <c:v>415.96000000000004</c:v>
                </c:pt>
                <c:pt idx="1">
                  <c:v>1966.8500000000001</c:v>
                </c:pt>
                <c:pt idx="2">
                  <c:v>930.1</c:v>
                </c:pt>
                <c:pt idx="3">
                  <c:v>135.66999999999999</c:v>
                </c:pt>
                <c:pt idx="4">
                  <c:v>927.65</c:v>
                </c:pt>
                <c:pt idx="5">
                  <c:v>363.84000000000003</c:v>
                </c:pt>
                <c:pt idx="6">
                  <c:v>319.65999999999997</c:v>
                </c:pt>
                <c:pt idx="7">
                  <c:v>416.81</c:v>
                </c:pt>
                <c:pt idx="8">
                  <c:v>1608.5800000000002</c:v>
                </c:pt>
                <c:pt idx="9">
                  <c:v>1584.74</c:v>
                </c:pt>
              </c:numCache>
            </c:numRef>
          </c:val>
          <c:extLst>
            <c:ext xmlns:c16="http://schemas.microsoft.com/office/drawing/2014/chart" uri="{C3380CC4-5D6E-409C-BE32-E72D297353CC}">
              <c16:uniqueId val="{00000000-C91D-47C5-97B3-B2082F4A1BA7}"/>
            </c:ext>
          </c:extLst>
        </c:ser>
        <c:ser>
          <c:idx val="1"/>
          <c:order val="1"/>
          <c:tx>
            <c:strRef>
              <c:f>'[Kopija AGRO_2015_2016_atidavimui (002).xlsx]Sheet3'!$N$11</c:f>
              <c:strCache>
                <c:ptCount val="1"/>
                <c:pt idx="0">
                  <c:v>Specifinis pievų tvarkymas</c:v>
                </c:pt>
              </c:strCache>
            </c:strRef>
          </c:tx>
          <c:spPr>
            <a:solidFill>
              <a:srgbClr val="00CC00"/>
            </a:solidFill>
          </c:spPr>
          <c:invertIfNegative val="0"/>
          <c:cat>
            <c:strRef>
              <c:f>'[Kopija AGRO_2015_2016_atidavimui (002).xlsx]Sheet3'!$L$12:$L$21</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c:v>
                </c:pt>
              </c:strCache>
            </c:strRef>
          </c:cat>
          <c:val>
            <c:numRef>
              <c:f>'[Kopija AGRO_2015_2016_atidavimui (002).xlsx]Sheet3'!$N$12:$N$21</c:f>
              <c:numCache>
                <c:formatCode>General</c:formatCode>
                <c:ptCount val="10"/>
                <c:pt idx="0">
                  <c:v>6.33</c:v>
                </c:pt>
                <c:pt idx="1">
                  <c:v>52.07</c:v>
                </c:pt>
                <c:pt idx="2">
                  <c:v>961.46</c:v>
                </c:pt>
                <c:pt idx="3">
                  <c:v>9.75</c:v>
                </c:pt>
                <c:pt idx="4">
                  <c:v>47.87</c:v>
                </c:pt>
                <c:pt idx="5">
                  <c:v>53.11</c:v>
                </c:pt>
                <c:pt idx="6">
                  <c:v>269.93</c:v>
                </c:pt>
                <c:pt idx="7">
                  <c:v>98.03</c:v>
                </c:pt>
                <c:pt idx="8">
                  <c:v>154.94</c:v>
                </c:pt>
                <c:pt idx="9">
                  <c:v>79.53</c:v>
                </c:pt>
              </c:numCache>
            </c:numRef>
          </c:val>
          <c:extLst>
            <c:ext xmlns:c16="http://schemas.microsoft.com/office/drawing/2014/chart" uri="{C3380CC4-5D6E-409C-BE32-E72D297353CC}">
              <c16:uniqueId val="{00000001-C91D-47C5-97B3-B2082F4A1BA7}"/>
            </c:ext>
          </c:extLst>
        </c:ser>
        <c:ser>
          <c:idx val="2"/>
          <c:order val="2"/>
          <c:tx>
            <c:strRef>
              <c:f>'[Kopija AGRO_2015_2016_atidavimui (002).xlsx]Sheet3'!$O$11</c:f>
              <c:strCache>
                <c:ptCount val="1"/>
                <c:pt idx="0">
                  <c:v>Ekstensyvus šlapynių tvarkymas </c:v>
                </c:pt>
              </c:strCache>
            </c:strRef>
          </c:tx>
          <c:spPr>
            <a:solidFill>
              <a:srgbClr val="002060"/>
            </a:solidFill>
          </c:spPr>
          <c:invertIfNegative val="0"/>
          <c:cat>
            <c:strRef>
              <c:f>'[Kopija AGRO_2015_2016_atidavimui (002).xlsx]Sheet3'!$L$12:$L$21</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c:v>
                </c:pt>
              </c:strCache>
            </c:strRef>
          </c:cat>
          <c:val>
            <c:numRef>
              <c:f>'[Kopija AGRO_2015_2016_atidavimui (002).xlsx]Sheet3'!$O$12:$O$21</c:f>
              <c:numCache>
                <c:formatCode>General</c:formatCode>
                <c:ptCount val="10"/>
                <c:pt idx="0">
                  <c:v>415.34</c:v>
                </c:pt>
                <c:pt idx="1">
                  <c:v>57.230000000000004</c:v>
                </c:pt>
                <c:pt idx="2">
                  <c:v>880.78</c:v>
                </c:pt>
                <c:pt idx="3">
                  <c:v>111.19</c:v>
                </c:pt>
                <c:pt idx="4">
                  <c:v>179.47000000000003</c:v>
                </c:pt>
                <c:pt idx="5">
                  <c:v>469.66</c:v>
                </c:pt>
                <c:pt idx="6">
                  <c:v>50.629999999999995</c:v>
                </c:pt>
                <c:pt idx="7">
                  <c:v>156.96</c:v>
                </c:pt>
                <c:pt idx="8">
                  <c:v>500.83</c:v>
                </c:pt>
                <c:pt idx="9">
                  <c:v>616.83999999999992</c:v>
                </c:pt>
              </c:numCache>
            </c:numRef>
          </c:val>
          <c:extLst>
            <c:ext xmlns:c16="http://schemas.microsoft.com/office/drawing/2014/chart" uri="{C3380CC4-5D6E-409C-BE32-E72D297353CC}">
              <c16:uniqueId val="{00000002-C91D-47C5-97B3-B2082F4A1BA7}"/>
            </c:ext>
          </c:extLst>
        </c:ser>
        <c:ser>
          <c:idx val="3"/>
          <c:order val="3"/>
          <c:tx>
            <c:strRef>
              <c:f>'[Kopija AGRO_2015_2016_atidavimui (002).xlsx]Sheet3'!$P$11</c:f>
              <c:strCache>
                <c:ptCount val="1"/>
                <c:pt idx="0">
                  <c:v>Melioracijos griovių šlaitų priežiūra</c:v>
                </c:pt>
              </c:strCache>
            </c:strRef>
          </c:tx>
          <c:spPr>
            <a:solidFill>
              <a:srgbClr val="7030A0"/>
            </a:solidFill>
          </c:spPr>
          <c:invertIfNegative val="0"/>
          <c:cat>
            <c:strRef>
              <c:f>'[Kopija AGRO_2015_2016_atidavimui (002).xlsx]Sheet3'!$L$12:$L$21</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c:v>
                </c:pt>
              </c:strCache>
            </c:strRef>
          </c:cat>
          <c:val>
            <c:numRef>
              <c:f>'[Kopija AGRO_2015_2016_atidavimui (002).xlsx]Sheet3'!$P$12:$P$21</c:f>
              <c:numCache>
                <c:formatCode>General</c:formatCode>
                <c:ptCount val="10"/>
                <c:pt idx="0">
                  <c:v>328.13</c:v>
                </c:pt>
                <c:pt idx="1">
                  <c:v>643.97</c:v>
                </c:pt>
                <c:pt idx="2">
                  <c:v>301.07999999999993</c:v>
                </c:pt>
                <c:pt idx="3">
                  <c:v>576.11999999999989</c:v>
                </c:pt>
                <c:pt idx="4">
                  <c:v>784.27</c:v>
                </c:pt>
                <c:pt idx="5">
                  <c:v>247.27</c:v>
                </c:pt>
                <c:pt idx="6">
                  <c:v>702.69</c:v>
                </c:pt>
                <c:pt idx="7">
                  <c:v>754.82999999999993</c:v>
                </c:pt>
                <c:pt idx="8">
                  <c:v>216.61</c:v>
                </c:pt>
                <c:pt idx="9">
                  <c:v>241.41000000000003</c:v>
                </c:pt>
              </c:numCache>
            </c:numRef>
          </c:val>
          <c:extLst>
            <c:ext xmlns:c16="http://schemas.microsoft.com/office/drawing/2014/chart" uri="{C3380CC4-5D6E-409C-BE32-E72D297353CC}">
              <c16:uniqueId val="{00000003-C91D-47C5-97B3-B2082F4A1BA7}"/>
            </c:ext>
          </c:extLst>
        </c:ser>
        <c:ser>
          <c:idx val="4"/>
          <c:order val="4"/>
          <c:tx>
            <c:strRef>
              <c:f>'[Kopija AGRO_2015_2016_atidavimui (002).xlsx]Sheet3'!$Q$11</c:f>
              <c:strCache>
                <c:ptCount val="1"/>
                <c:pt idx="0">
                  <c:v>„Rizikos“ vandens telkinių būklės gerinimas </c:v>
                </c:pt>
              </c:strCache>
            </c:strRef>
          </c:tx>
          <c:spPr>
            <a:solidFill>
              <a:srgbClr val="C00000"/>
            </a:solidFill>
          </c:spPr>
          <c:invertIfNegative val="0"/>
          <c:cat>
            <c:strRef>
              <c:f>'[Kopija AGRO_2015_2016_atidavimui (002).xlsx]Sheet3'!$L$12:$L$21</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c:v>
                </c:pt>
              </c:strCache>
            </c:strRef>
          </c:cat>
          <c:val>
            <c:numRef>
              <c:f>'[Kopija AGRO_2015_2016_atidavimui (002).xlsx]Sheet3'!$Q$12:$Q$21</c:f>
              <c:numCache>
                <c:formatCode>General</c:formatCode>
                <c:ptCount val="10"/>
                <c:pt idx="0">
                  <c:v>16.53</c:v>
                </c:pt>
                <c:pt idx="1">
                  <c:v>260.06</c:v>
                </c:pt>
                <c:pt idx="2">
                  <c:v>11.489999999999998</c:v>
                </c:pt>
                <c:pt idx="3">
                  <c:v>123.39</c:v>
                </c:pt>
                <c:pt idx="4">
                  <c:v>539.35</c:v>
                </c:pt>
                <c:pt idx="5">
                  <c:v>33.31</c:v>
                </c:pt>
                <c:pt idx="6">
                  <c:v>100.05</c:v>
                </c:pt>
                <c:pt idx="7">
                  <c:v>167.68</c:v>
                </c:pt>
                <c:pt idx="8">
                  <c:v>9.18</c:v>
                </c:pt>
                <c:pt idx="9">
                  <c:v>73.099999999999994</c:v>
                </c:pt>
              </c:numCache>
            </c:numRef>
          </c:val>
          <c:extLst>
            <c:ext xmlns:c16="http://schemas.microsoft.com/office/drawing/2014/chart" uri="{C3380CC4-5D6E-409C-BE32-E72D297353CC}">
              <c16:uniqueId val="{00000004-C91D-47C5-97B3-B2082F4A1BA7}"/>
            </c:ext>
          </c:extLst>
        </c:ser>
        <c:ser>
          <c:idx val="5"/>
          <c:order val="5"/>
          <c:tx>
            <c:strRef>
              <c:f>'[Kopija AGRO_2015_2016_atidavimui (002).xlsx]Sheet3'!$R$11</c:f>
              <c:strCache>
                <c:ptCount val="1"/>
                <c:pt idx="0">
                  <c:v>Tausojanti aplinką vaisių ir daržovių auginimo sistema </c:v>
                </c:pt>
              </c:strCache>
            </c:strRef>
          </c:tx>
          <c:spPr>
            <a:solidFill>
              <a:srgbClr val="FF6600"/>
            </a:solidFill>
          </c:spPr>
          <c:invertIfNegative val="0"/>
          <c:cat>
            <c:strRef>
              <c:f>'[Kopija AGRO_2015_2016_atidavimui (002).xlsx]Sheet3'!$L$12:$L$21</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c:v>
                </c:pt>
              </c:strCache>
            </c:strRef>
          </c:cat>
          <c:val>
            <c:numRef>
              <c:f>'[Kopija AGRO_2015_2016_atidavimui (002).xlsx]Sheet3'!$R$12:$R$21</c:f>
              <c:numCache>
                <c:formatCode>General</c:formatCode>
                <c:ptCount val="10"/>
                <c:pt idx="0">
                  <c:v>52.86</c:v>
                </c:pt>
                <c:pt idx="1">
                  <c:v>914.02</c:v>
                </c:pt>
                <c:pt idx="2">
                  <c:v>264.36</c:v>
                </c:pt>
                <c:pt idx="3">
                  <c:v>733.65</c:v>
                </c:pt>
                <c:pt idx="4">
                  <c:v>1320.73</c:v>
                </c:pt>
                <c:pt idx="5">
                  <c:v>770.37000000000012</c:v>
                </c:pt>
                <c:pt idx="6">
                  <c:v>390.18999999999994</c:v>
                </c:pt>
                <c:pt idx="7">
                  <c:v>24.290000000000003</c:v>
                </c:pt>
                <c:pt idx="8">
                  <c:v>503.36999999999995</c:v>
                </c:pt>
                <c:pt idx="9">
                  <c:v>216.45999999999998</c:v>
                </c:pt>
              </c:numCache>
            </c:numRef>
          </c:val>
          <c:extLst>
            <c:ext xmlns:c16="http://schemas.microsoft.com/office/drawing/2014/chart" uri="{C3380CC4-5D6E-409C-BE32-E72D297353CC}">
              <c16:uniqueId val="{00000005-C91D-47C5-97B3-B2082F4A1BA7}"/>
            </c:ext>
          </c:extLst>
        </c:ser>
        <c:ser>
          <c:idx val="6"/>
          <c:order val="6"/>
          <c:tx>
            <c:strRef>
              <c:f>'[Kopija AGRO_2015_2016_atidavimui (002).xlsx]Sheet3'!$S$11</c:f>
              <c:strCache>
                <c:ptCount val="1"/>
                <c:pt idx="0">
                  <c:v>Dirvožemio apsauga</c:v>
                </c:pt>
              </c:strCache>
            </c:strRef>
          </c:tx>
          <c:spPr>
            <a:solidFill>
              <a:srgbClr val="993300"/>
            </a:solidFill>
          </c:spPr>
          <c:invertIfNegative val="0"/>
          <c:cat>
            <c:strRef>
              <c:f>'[Kopija AGRO_2015_2016_atidavimui (002).xlsx]Sheet3'!$L$12:$L$21</c:f>
              <c:strCache>
                <c:ptCount val="10"/>
                <c:pt idx="0">
                  <c:v>Alytaus apsk.</c:v>
                </c:pt>
                <c:pt idx="1">
                  <c:v>Kauno apsk.</c:v>
                </c:pt>
                <c:pt idx="2">
                  <c:v>Klaipėdos apsk.</c:v>
                </c:pt>
                <c:pt idx="3">
                  <c:v>Marijampolės apsk.</c:v>
                </c:pt>
                <c:pt idx="4">
                  <c:v>Panevėžio apsk.</c:v>
                </c:pt>
                <c:pt idx="5">
                  <c:v>Šiaulių apsk.</c:v>
                </c:pt>
                <c:pt idx="6">
                  <c:v>Tauragės apsk.</c:v>
                </c:pt>
                <c:pt idx="7">
                  <c:v>Telšių apsk.</c:v>
                </c:pt>
                <c:pt idx="8">
                  <c:v>Utenos apsk.</c:v>
                </c:pt>
                <c:pt idx="9">
                  <c:v>Vilniaus</c:v>
                </c:pt>
              </c:strCache>
            </c:strRef>
          </c:cat>
          <c:val>
            <c:numRef>
              <c:f>'[Kopija AGRO_2015_2016_atidavimui (002).xlsx]Sheet3'!$S$12:$S$21</c:f>
              <c:numCache>
                <c:formatCode>General</c:formatCode>
                <c:ptCount val="10"/>
                <c:pt idx="0">
                  <c:v>0</c:v>
                </c:pt>
                <c:pt idx="1">
                  <c:v>51.13</c:v>
                </c:pt>
                <c:pt idx="2">
                  <c:v>0</c:v>
                </c:pt>
                <c:pt idx="3">
                  <c:v>10.73</c:v>
                </c:pt>
                <c:pt idx="4">
                  <c:v>109.82</c:v>
                </c:pt>
                <c:pt idx="5">
                  <c:v>10.85</c:v>
                </c:pt>
                <c:pt idx="6">
                  <c:v>53</c:v>
                </c:pt>
                <c:pt idx="7">
                  <c:v>372.74</c:v>
                </c:pt>
                <c:pt idx="8">
                  <c:v>3.54</c:v>
                </c:pt>
                <c:pt idx="9">
                  <c:v>249.64</c:v>
                </c:pt>
              </c:numCache>
            </c:numRef>
          </c:val>
          <c:extLst>
            <c:ext xmlns:c16="http://schemas.microsoft.com/office/drawing/2014/chart" uri="{C3380CC4-5D6E-409C-BE32-E72D297353CC}">
              <c16:uniqueId val="{00000006-C91D-47C5-97B3-B2082F4A1BA7}"/>
            </c:ext>
          </c:extLst>
        </c:ser>
        <c:dLbls>
          <c:showLegendKey val="0"/>
          <c:showVal val="0"/>
          <c:showCatName val="0"/>
          <c:showSerName val="0"/>
          <c:showPercent val="0"/>
          <c:showBubbleSize val="0"/>
        </c:dLbls>
        <c:gapWidth val="40"/>
        <c:overlap val="100"/>
        <c:axId val="114711552"/>
        <c:axId val="113544000"/>
      </c:barChart>
      <c:catAx>
        <c:axId val="114711552"/>
        <c:scaling>
          <c:orientation val="minMax"/>
        </c:scaling>
        <c:delete val="0"/>
        <c:axPos val="b"/>
        <c:numFmt formatCode="General" sourceLinked="0"/>
        <c:majorTickMark val="out"/>
        <c:minorTickMark val="none"/>
        <c:tickLblPos val="nextTo"/>
        <c:txPr>
          <a:bodyPr/>
          <a:lstStyle/>
          <a:p>
            <a:pPr>
              <a:defRPr sz="1400"/>
            </a:pPr>
            <a:endParaRPr lang="lt-LT"/>
          </a:p>
        </c:txPr>
        <c:crossAx val="113544000"/>
        <c:crosses val="autoZero"/>
        <c:auto val="1"/>
        <c:lblAlgn val="ctr"/>
        <c:lblOffset val="100"/>
        <c:noMultiLvlLbl val="0"/>
      </c:catAx>
      <c:valAx>
        <c:axId val="113544000"/>
        <c:scaling>
          <c:orientation val="minMax"/>
          <c:max val="4000"/>
          <c:min val="0"/>
        </c:scaling>
        <c:delete val="0"/>
        <c:axPos val="l"/>
        <c:majorGridlines/>
        <c:numFmt formatCode="General" sourceLinked="1"/>
        <c:majorTickMark val="out"/>
        <c:minorTickMark val="none"/>
        <c:tickLblPos val="nextTo"/>
        <c:crossAx val="114711552"/>
        <c:crosses val="autoZero"/>
        <c:crossBetween val="between"/>
      </c:valAx>
    </c:plotArea>
    <c:legend>
      <c:legendPos val="r"/>
      <c:layout>
        <c:manualLayout>
          <c:xMode val="edge"/>
          <c:yMode val="edge"/>
          <c:x val="0.71327716535433083"/>
          <c:y val="0.16529628507974967"/>
          <c:w val="0.2451605249343832"/>
          <c:h val="0.63510911136107995"/>
        </c:manualLayout>
      </c:layout>
      <c:overlay val="0"/>
      <c:txPr>
        <a:bodyPr/>
        <a:lstStyle/>
        <a:p>
          <a:pPr>
            <a:defRPr sz="1200"/>
          </a:pPr>
          <a:endParaRPr lang="lt-LT"/>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1"/>
            <a:ext cx="2945623" cy="494475"/>
          </a:xfrm>
          <a:prstGeom prst="rect">
            <a:avLst/>
          </a:prstGeom>
          <a:noFill/>
          <a:ln w="9525">
            <a:noFill/>
            <a:miter lim="800000"/>
            <a:headEnd/>
            <a:tailEnd/>
          </a:ln>
          <a:effectLst/>
        </p:spPr>
        <p:txBody>
          <a:bodyPr vert="horz" wrap="square" lIns="92759" tIns="46380" rIns="92759" bIns="46380" numCol="1" anchor="t" anchorCtr="0" compatLnSpc="1">
            <a:prstTxWarp prst="textNoShape">
              <a:avLst/>
            </a:prstTxWarp>
          </a:bodyPr>
          <a:lstStyle>
            <a:lvl1pPr defTabSz="926937" eaLnBrk="0" hangingPunct="0">
              <a:spcBef>
                <a:spcPct val="0"/>
              </a:spcBef>
              <a:buFontTx/>
              <a:buNone/>
              <a:defRPr sz="1200">
                <a:solidFill>
                  <a:schemeClr val="tx1"/>
                </a:solidFill>
                <a:latin typeface="Times New Roman" pitchFamily="18" charset="0"/>
                <a:cs typeface="+mn-cs"/>
              </a:defRPr>
            </a:lvl1pPr>
          </a:lstStyle>
          <a:p>
            <a:pPr>
              <a:defRPr/>
            </a:pPr>
            <a:endParaRPr lang="en-US"/>
          </a:p>
        </p:txBody>
      </p:sp>
      <p:sp>
        <p:nvSpPr>
          <p:cNvPr id="242691" name="Rectangle 3"/>
          <p:cNvSpPr>
            <a:spLocks noGrp="1" noChangeArrowheads="1"/>
          </p:cNvSpPr>
          <p:nvPr>
            <p:ph type="dt" sz="quarter" idx="1"/>
          </p:nvPr>
        </p:nvSpPr>
        <p:spPr bwMode="auto">
          <a:xfrm>
            <a:off x="3850965" y="1"/>
            <a:ext cx="2945622" cy="494475"/>
          </a:xfrm>
          <a:prstGeom prst="rect">
            <a:avLst/>
          </a:prstGeom>
          <a:noFill/>
          <a:ln w="9525">
            <a:noFill/>
            <a:miter lim="800000"/>
            <a:headEnd/>
            <a:tailEnd/>
          </a:ln>
          <a:effectLst/>
        </p:spPr>
        <p:txBody>
          <a:bodyPr vert="horz" wrap="square" lIns="92759" tIns="46380" rIns="92759" bIns="46380" numCol="1" anchor="t" anchorCtr="0" compatLnSpc="1">
            <a:prstTxWarp prst="textNoShape">
              <a:avLst/>
            </a:prstTxWarp>
          </a:bodyPr>
          <a:lstStyle>
            <a:lvl1pPr algn="r" defTabSz="926937" eaLnBrk="0" hangingPunct="0">
              <a:spcBef>
                <a:spcPct val="0"/>
              </a:spcBef>
              <a:buFontTx/>
              <a:buNone/>
              <a:defRPr sz="1200">
                <a:solidFill>
                  <a:schemeClr val="tx1"/>
                </a:solidFill>
                <a:latin typeface="Times New Roman" pitchFamily="18" charset="0"/>
                <a:cs typeface="+mn-cs"/>
              </a:defRPr>
            </a:lvl1pPr>
          </a:lstStyle>
          <a:p>
            <a:pPr>
              <a:defRPr/>
            </a:pPr>
            <a:endParaRPr lang="en-US"/>
          </a:p>
        </p:txBody>
      </p:sp>
      <p:sp>
        <p:nvSpPr>
          <p:cNvPr id="242692" name="Rectangle 4"/>
          <p:cNvSpPr>
            <a:spLocks noGrp="1" noChangeArrowheads="1"/>
          </p:cNvSpPr>
          <p:nvPr>
            <p:ph type="ftr" sz="quarter" idx="2"/>
          </p:nvPr>
        </p:nvSpPr>
        <p:spPr bwMode="auto">
          <a:xfrm>
            <a:off x="0" y="9429842"/>
            <a:ext cx="2945623" cy="494475"/>
          </a:xfrm>
          <a:prstGeom prst="rect">
            <a:avLst/>
          </a:prstGeom>
          <a:noFill/>
          <a:ln w="9525">
            <a:noFill/>
            <a:miter lim="800000"/>
            <a:headEnd/>
            <a:tailEnd/>
          </a:ln>
          <a:effectLst/>
        </p:spPr>
        <p:txBody>
          <a:bodyPr vert="horz" wrap="square" lIns="92759" tIns="46380" rIns="92759" bIns="46380" numCol="1" anchor="b" anchorCtr="0" compatLnSpc="1">
            <a:prstTxWarp prst="textNoShape">
              <a:avLst/>
            </a:prstTxWarp>
          </a:bodyPr>
          <a:lstStyle>
            <a:lvl1pPr defTabSz="926937" eaLnBrk="0" hangingPunct="0">
              <a:spcBef>
                <a:spcPct val="0"/>
              </a:spcBef>
              <a:buFontTx/>
              <a:buNone/>
              <a:defRPr sz="1200">
                <a:solidFill>
                  <a:schemeClr val="tx1"/>
                </a:solidFill>
                <a:latin typeface="Times New Roman" pitchFamily="18" charset="0"/>
                <a:cs typeface="+mn-cs"/>
              </a:defRPr>
            </a:lvl1pPr>
          </a:lstStyle>
          <a:p>
            <a:pPr>
              <a:defRPr/>
            </a:pPr>
            <a:endParaRPr lang="en-US"/>
          </a:p>
        </p:txBody>
      </p:sp>
      <p:sp>
        <p:nvSpPr>
          <p:cNvPr id="242693" name="Rectangle 5"/>
          <p:cNvSpPr>
            <a:spLocks noGrp="1" noChangeArrowheads="1"/>
          </p:cNvSpPr>
          <p:nvPr>
            <p:ph type="sldNum" sz="quarter" idx="3"/>
          </p:nvPr>
        </p:nvSpPr>
        <p:spPr bwMode="auto">
          <a:xfrm>
            <a:off x="3850965" y="9429842"/>
            <a:ext cx="2945622" cy="494475"/>
          </a:xfrm>
          <a:prstGeom prst="rect">
            <a:avLst/>
          </a:prstGeom>
          <a:noFill/>
          <a:ln w="9525">
            <a:noFill/>
            <a:miter lim="800000"/>
            <a:headEnd/>
            <a:tailEnd/>
          </a:ln>
          <a:effectLst/>
        </p:spPr>
        <p:txBody>
          <a:bodyPr vert="horz" wrap="square" lIns="92759" tIns="46380" rIns="92759" bIns="46380" numCol="1" anchor="b" anchorCtr="0" compatLnSpc="1">
            <a:prstTxWarp prst="textNoShape">
              <a:avLst/>
            </a:prstTxWarp>
          </a:bodyPr>
          <a:lstStyle>
            <a:lvl1pPr algn="r" defTabSz="926937" eaLnBrk="0" hangingPunct="0">
              <a:spcBef>
                <a:spcPct val="0"/>
              </a:spcBef>
              <a:buFontTx/>
              <a:buNone/>
              <a:defRPr sz="1200">
                <a:solidFill>
                  <a:schemeClr val="tx1"/>
                </a:solidFill>
                <a:latin typeface="Times New Roman" pitchFamily="18" charset="0"/>
                <a:cs typeface="+mn-cs"/>
              </a:defRPr>
            </a:lvl1pPr>
          </a:lstStyle>
          <a:p>
            <a:pPr>
              <a:defRPr/>
            </a:pPr>
            <a:fld id="{0EFDEA7A-5118-462E-A95C-EFCC6180952A}" type="slidenum">
              <a:rPr lang="en-US"/>
              <a:pPr>
                <a:defRPr/>
              </a:pPr>
              <a:t>‹#›</a:t>
            </a:fld>
            <a:endParaRPr lang="en-US"/>
          </a:p>
        </p:txBody>
      </p:sp>
    </p:spTree>
    <p:extLst>
      <p:ext uri="{BB962C8B-B14F-4D97-AF65-F5344CB8AC3E}">
        <p14:creationId xmlns:p14="http://schemas.microsoft.com/office/powerpoint/2010/main" val="3912537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1"/>
            <a:ext cx="2945623" cy="494475"/>
          </a:xfrm>
          <a:prstGeom prst="rect">
            <a:avLst/>
          </a:prstGeom>
          <a:noFill/>
          <a:ln w="9525">
            <a:noFill/>
            <a:miter lim="800000"/>
            <a:headEnd/>
            <a:tailEnd/>
          </a:ln>
          <a:effectLst/>
        </p:spPr>
        <p:txBody>
          <a:bodyPr vert="horz" wrap="square" lIns="92759" tIns="46380" rIns="92759" bIns="46380" numCol="1" anchor="t" anchorCtr="0" compatLnSpc="1">
            <a:prstTxWarp prst="textNoShape">
              <a:avLst/>
            </a:prstTxWarp>
          </a:bodyPr>
          <a:lstStyle>
            <a:lvl1pPr defTabSz="926937" eaLnBrk="0" hangingPunct="0">
              <a:spcBef>
                <a:spcPct val="0"/>
              </a:spcBef>
              <a:buFontTx/>
              <a:buNone/>
              <a:defRPr sz="1200">
                <a:solidFill>
                  <a:schemeClr val="tx1"/>
                </a:solidFill>
                <a:latin typeface="Times New Roman" pitchFamily="18" charset="0"/>
                <a:cs typeface="+mn-cs"/>
              </a:defRPr>
            </a:lvl1pPr>
          </a:lstStyle>
          <a:p>
            <a:pPr>
              <a:defRPr/>
            </a:pPr>
            <a:endParaRPr lang="lt-LT"/>
          </a:p>
        </p:txBody>
      </p:sp>
      <p:sp>
        <p:nvSpPr>
          <p:cNvPr id="10243" name="Rectangle 3"/>
          <p:cNvSpPr>
            <a:spLocks noGrp="1" noChangeArrowheads="1"/>
          </p:cNvSpPr>
          <p:nvPr>
            <p:ph type="dt" idx="1"/>
          </p:nvPr>
        </p:nvSpPr>
        <p:spPr bwMode="auto">
          <a:xfrm>
            <a:off x="3852053" y="1"/>
            <a:ext cx="2945623" cy="494475"/>
          </a:xfrm>
          <a:prstGeom prst="rect">
            <a:avLst/>
          </a:prstGeom>
          <a:noFill/>
          <a:ln w="9525">
            <a:noFill/>
            <a:miter lim="800000"/>
            <a:headEnd/>
            <a:tailEnd/>
          </a:ln>
          <a:effectLst/>
        </p:spPr>
        <p:txBody>
          <a:bodyPr vert="horz" wrap="square" lIns="92759" tIns="46380" rIns="92759" bIns="46380" numCol="1" anchor="t" anchorCtr="0" compatLnSpc="1">
            <a:prstTxWarp prst="textNoShape">
              <a:avLst/>
            </a:prstTxWarp>
          </a:bodyPr>
          <a:lstStyle>
            <a:lvl1pPr algn="r" defTabSz="926937" eaLnBrk="0" hangingPunct="0">
              <a:spcBef>
                <a:spcPct val="0"/>
              </a:spcBef>
              <a:buFontTx/>
              <a:buNone/>
              <a:defRPr sz="1200">
                <a:solidFill>
                  <a:schemeClr val="tx1"/>
                </a:solidFill>
                <a:latin typeface="Times New Roman" pitchFamily="18" charset="0"/>
                <a:cs typeface="+mn-cs"/>
              </a:defRPr>
            </a:lvl1pPr>
          </a:lstStyle>
          <a:p>
            <a:pPr>
              <a:defRPr/>
            </a:pPr>
            <a:endParaRPr lang="lt-LT"/>
          </a:p>
        </p:txBody>
      </p:sp>
      <p:sp>
        <p:nvSpPr>
          <p:cNvPr id="20484"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04253" y="4717243"/>
            <a:ext cx="4989169" cy="4464202"/>
          </a:xfrm>
          <a:prstGeom prst="rect">
            <a:avLst/>
          </a:prstGeom>
          <a:noFill/>
          <a:ln w="9525">
            <a:noFill/>
            <a:miter lim="800000"/>
            <a:headEnd/>
            <a:tailEnd/>
          </a:ln>
          <a:effectLst/>
        </p:spPr>
        <p:txBody>
          <a:bodyPr vert="horz" wrap="square" lIns="92759" tIns="46380" rIns="92759" bIns="46380" numCol="1" anchor="t" anchorCtr="0" compatLnSpc="1">
            <a:prstTxWarp prst="textNoShape">
              <a:avLst/>
            </a:prstTxWarp>
          </a:bodyPr>
          <a:lstStyle/>
          <a:p>
            <a:pPr lvl="0"/>
            <a:r>
              <a:rPr lang="lt-LT" noProof="0"/>
              <a:t>Click to edit Master text styles</a:t>
            </a:r>
          </a:p>
          <a:p>
            <a:pPr lvl="1"/>
            <a:r>
              <a:rPr lang="lt-LT" noProof="0"/>
              <a:t>Second level</a:t>
            </a:r>
          </a:p>
          <a:p>
            <a:pPr lvl="2"/>
            <a:r>
              <a:rPr lang="lt-LT" noProof="0"/>
              <a:t>Third level</a:t>
            </a:r>
          </a:p>
          <a:p>
            <a:pPr lvl="3"/>
            <a:r>
              <a:rPr lang="lt-LT" noProof="0"/>
              <a:t>Fourth level</a:t>
            </a:r>
          </a:p>
          <a:p>
            <a:pPr lvl="4"/>
            <a:r>
              <a:rPr lang="lt-LT" noProof="0"/>
              <a:t>Fifth level</a:t>
            </a:r>
          </a:p>
        </p:txBody>
      </p:sp>
      <p:sp>
        <p:nvSpPr>
          <p:cNvPr id="10246" name="Rectangle 6"/>
          <p:cNvSpPr>
            <a:spLocks noGrp="1" noChangeArrowheads="1"/>
          </p:cNvSpPr>
          <p:nvPr>
            <p:ph type="ftr" sz="quarter" idx="4"/>
          </p:nvPr>
        </p:nvSpPr>
        <p:spPr bwMode="auto">
          <a:xfrm>
            <a:off x="0" y="9432165"/>
            <a:ext cx="2945623" cy="494474"/>
          </a:xfrm>
          <a:prstGeom prst="rect">
            <a:avLst/>
          </a:prstGeom>
          <a:noFill/>
          <a:ln w="9525">
            <a:noFill/>
            <a:miter lim="800000"/>
            <a:headEnd/>
            <a:tailEnd/>
          </a:ln>
          <a:effectLst/>
        </p:spPr>
        <p:txBody>
          <a:bodyPr vert="horz" wrap="square" lIns="92759" tIns="46380" rIns="92759" bIns="46380" numCol="1" anchor="b" anchorCtr="0" compatLnSpc="1">
            <a:prstTxWarp prst="textNoShape">
              <a:avLst/>
            </a:prstTxWarp>
          </a:bodyPr>
          <a:lstStyle>
            <a:lvl1pPr defTabSz="926937" eaLnBrk="0" hangingPunct="0">
              <a:spcBef>
                <a:spcPct val="0"/>
              </a:spcBef>
              <a:buFontTx/>
              <a:buNone/>
              <a:defRPr sz="1200">
                <a:solidFill>
                  <a:schemeClr val="tx1"/>
                </a:solidFill>
                <a:latin typeface="Times New Roman" pitchFamily="18" charset="0"/>
                <a:cs typeface="+mn-cs"/>
              </a:defRPr>
            </a:lvl1pPr>
          </a:lstStyle>
          <a:p>
            <a:pPr>
              <a:defRPr/>
            </a:pPr>
            <a:endParaRPr lang="lt-LT"/>
          </a:p>
        </p:txBody>
      </p:sp>
      <p:sp>
        <p:nvSpPr>
          <p:cNvPr id="10247" name="Rectangle 7"/>
          <p:cNvSpPr>
            <a:spLocks noGrp="1" noChangeArrowheads="1"/>
          </p:cNvSpPr>
          <p:nvPr>
            <p:ph type="sldNum" sz="quarter" idx="5"/>
          </p:nvPr>
        </p:nvSpPr>
        <p:spPr bwMode="auto">
          <a:xfrm>
            <a:off x="3852053" y="9432165"/>
            <a:ext cx="2945623" cy="494474"/>
          </a:xfrm>
          <a:prstGeom prst="rect">
            <a:avLst/>
          </a:prstGeom>
          <a:noFill/>
          <a:ln w="9525">
            <a:noFill/>
            <a:miter lim="800000"/>
            <a:headEnd/>
            <a:tailEnd/>
          </a:ln>
          <a:effectLst/>
        </p:spPr>
        <p:txBody>
          <a:bodyPr vert="horz" wrap="square" lIns="92759" tIns="46380" rIns="92759" bIns="46380" numCol="1" anchor="b" anchorCtr="0" compatLnSpc="1">
            <a:prstTxWarp prst="textNoShape">
              <a:avLst/>
            </a:prstTxWarp>
          </a:bodyPr>
          <a:lstStyle>
            <a:lvl1pPr algn="r" defTabSz="926937" eaLnBrk="0" hangingPunct="0">
              <a:spcBef>
                <a:spcPct val="0"/>
              </a:spcBef>
              <a:buFontTx/>
              <a:buNone/>
              <a:defRPr sz="1200">
                <a:solidFill>
                  <a:schemeClr val="tx1"/>
                </a:solidFill>
                <a:latin typeface="Times New Roman" pitchFamily="18" charset="0"/>
                <a:cs typeface="+mn-cs"/>
              </a:defRPr>
            </a:lvl1pPr>
          </a:lstStyle>
          <a:p>
            <a:pPr>
              <a:defRPr/>
            </a:pPr>
            <a:fld id="{D60E73A1-80E2-49FE-9664-62A2402D9F61}" type="slidenum">
              <a:rPr lang="lt-LT"/>
              <a:pPr>
                <a:defRPr/>
              </a:pPr>
              <a:t>‹#›</a:t>
            </a:fld>
            <a:endParaRPr lang="lt-LT"/>
          </a:p>
        </p:txBody>
      </p:sp>
    </p:spTree>
    <p:extLst>
      <p:ext uri="{BB962C8B-B14F-4D97-AF65-F5344CB8AC3E}">
        <p14:creationId xmlns:p14="http://schemas.microsoft.com/office/powerpoint/2010/main" val="27578402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59BC908C-73BF-4533-9729-2C4B3D2BC5EB}" type="slidenum">
              <a:rPr lang="lt-LT"/>
              <a:pPr>
                <a:defRPr/>
              </a:pPr>
              <a:t>‹#›</a:t>
            </a:fld>
            <a:endParaRPr lang="lt-L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A1CD2A70-77DE-4EFB-95C6-5A8559305CC2}" type="slidenum">
              <a:rPr lang="lt-LT"/>
              <a:pPr>
                <a:defRPr/>
              </a:pPr>
              <a:t>‹#›</a:t>
            </a:fld>
            <a:endParaRPr lang="lt-L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4338034D-FFA8-4DFE-B4FB-F641112B6DB8}" type="slidenum">
              <a:rPr lang="lt-LT"/>
              <a:pPr>
                <a:defRPr/>
              </a:pPr>
              <a:t>‹#›</a:t>
            </a:fld>
            <a:endParaRPr lang="lt-LT"/>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lt-LT"/>
          </a:p>
        </p:txBody>
      </p:sp>
      <p:sp>
        <p:nvSpPr>
          <p:cNvPr id="3" name="Table Placeholder 2"/>
          <p:cNvSpPr>
            <a:spLocks noGrp="1"/>
          </p:cNvSpPr>
          <p:nvPr>
            <p:ph type="tbl" idx="1"/>
          </p:nvPr>
        </p:nvSpPr>
        <p:spPr>
          <a:xfrm>
            <a:off x="685800" y="1981200"/>
            <a:ext cx="7772400" cy="4114800"/>
          </a:xfrm>
        </p:spPr>
        <p:txBody>
          <a:bodyPr/>
          <a:lstStyle/>
          <a:p>
            <a:pPr lvl="0"/>
            <a:endParaRPr lang="lt-LT"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5D80C243-97DE-4ACD-A71D-5FD9E2C32C8C}" type="slidenum">
              <a:rPr lang="lt-LT"/>
              <a:pPr>
                <a:defRPr/>
              </a:pPr>
              <a:t>‹#›</a:t>
            </a:fld>
            <a:endParaRPr lang="lt-LT"/>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lt-LT"/>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DA4A770F-9229-40AD-A31B-68A3ADA53F0F}" type="slidenum">
              <a:rPr lang="lt-LT"/>
              <a:pPr>
                <a:defRPr/>
              </a:pPr>
              <a:t>‹#›</a:t>
            </a:fld>
            <a:endParaRPr lang="lt-LT"/>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lt-LT"/>
          </a:p>
        </p:txBody>
      </p:sp>
      <p:sp>
        <p:nvSpPr>
          <p:cNvPr id="3" name="SmartArt Placeholder 2"/>
          <p:cNvSpPr>
            <a:spLocks noGrp="1"/>
          </p:cNvSpPr>
          <p:nvPr>
            <p:ph type="dgm" idx="1"/>
          </p:nvPr>
        </p:nvSpPr>
        <p:spPr>
          <a:xfrm>
            <a:off x="685800" y="1981200"/>
            <a:ext cx="7772400" cy="4114800"/>
          </a:xfrm>
        </p:spPr>
        <p:txBody>
          <a:bodyPr/>
          <a:lstStyle/>
          <a:p>
            <a:pPr lvl="0"/>
            <a:endParaRPr lang="lt-LT"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A0EB4AF8-9138-4AFD-AA1D-ECA41DAFFD4B}" type="slidenum">
              <a:rPr lang="lt-LT"/>
              <a:pPr>
                <a:defRPr/>
              </a:pPr>
              <a:t>‹#›</a:t>
            </a:fld>
            <a:endParaRPr lang="lt-LT"/>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endParaRPr lang="lt-LT"/>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lt-LT"/>
          </a:p>
        </p:txBody>
      </p:sp>
      <p:sp>
        <p:nvSpPr>
          <p:cNvPr id="9" name="Rectangle 6"/>
          <p:cNvSpPr>
            <a:spLocks noGrp="1" noChangeArrowheads="1"/>
          </p:cNvSpPr>
          <p:nvPr>
            <p:ph type="sldNum" sz="quarter" idx="12"/>
          </p:nvPr>
        </p:nvSpPr>
        <p:spPr>
          <a:ln/>
        </p:spPr>
        <p:txBody>
          <a:bodyPr/>
          <a:lstStyle>
            <a:lvl1pPr>
              <a:defRPr/>
            </a:lvl1pPr>
          </a:lstStyle>
          <a:p>
            <a:pPr>
              <a:defRPr/>
            </a:pPr>
            <a:fld id="{07642A99-B21F-457C-9171-8A2F6642E183}" type="slidenum">
              <a:rPr lang="lt-LT"/>
              <a:pPr>
                <a:defRPr/>
              </a:pPr>
              <a:t>‹#›</a:t>
            </a:fld>
            <a:endParaRPr lang="lt-LT"/>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lt-LT"/>
          </a:p>
        </p:txBody>
      </p:sp>
      <p:sp>
        <p:nvSpPr>
          <p:cNvPr id="3" name="Chart Placeholder 2"/>
          <p:cNvSpPr>
            <a:spLocks noGrp="1"/>
          </p:cNvSpPr>
          <p:nvPr>
            <p:ph type="chart" idx="1"/>
          </p:nvPr>
        </p:nvSpPr>
        <p:spPr>
          <a:xfrm>
            <a:off x="685800" y="1981200"/>
            <a:ext cx="7772400" cy="4114800"/>
          </a:xfrm>
        </p:spPr>
        <p:txBody>
          <a:bodyPr/>
          <a:lstStyle/>
          <a:p>
            <a:pPr lvl="0"/>
            <a:endParaRPr lang="lt-LT"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A469D668-F0BB-4F47-839F-6AA042FB6102}" type="slidenum">
              <a:rPr lang="lt-LT"/>
              <a:pPr>
                <a:defRPr/>
              </a:pPr>
              <a:t>‹#›</a:t>
            </a:fld>
            <a:endParaRPr lang="lt-LT"/>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3"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lt-LT"/>
          </a:p>
        </p:txBody>
      </p:sp>
      <p:sp>
        <p:nvSpPr>
          <p:cNvPr id="5" name="Rectangle 6"/>
          <p:cNvSpPr>
            <a:spLocks noGrp="1" noChangeArrowheads="1"/>
          </p:cNvSpPr>
          <p:nvPr>
            <p:ph type="sldNum" sz="quarter" idx="12"/>
          </p:nvPr>
        </p:nvSpPr>
        <p:spPr>
          <a:ln/>
        </p:spPr>
        <p:txBody>
          <a:bodyPr/>
          <a:lstStyle>
            <a:lvl1pPr>
              <a:defRPr/>
            </a:lvl1pPr>
          </a:lstStyle>
          <a:p>
            <a:pPr>
              <a:defRPr/>
            </a:pPr>
            <a:fld id="{4FF61CCB-59E8-4432-AD70-882A8D4C737B}" type="slidenum">
              <a:rPr lang="lt-LT"/>
              <a:pPr>
                <a:defRPr/>
              </a:pPr>
              <a:t>‹#›</a:t>
            </a:fld>
            <a:endParaRPr lang="lt-LT"/>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reserve="1">
  <p:cSld name="Pavadinimas, tekstas ir dviejų stulpelių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609600"/>
            <a:ext cx="7772400" cy="1143000"/>
          </a:xfrm>
        </p:spPr>
        <p:txBody>
          <a:bodyPr/>
          <a:lstStyle/>
          <a:p>
            <a:r>
              <a:rPr lang="lt-LT"/>
              <a:t>Spustelėkite, jei norite keisite ruoš. pav. stilių</a:t>
            </a:r>
          </a:p>
        </p:txBody>
      </p:sp>
      <p:sp>
        <p:nvSpPr>
          <p:cNvPr id="3" name="Teksto vietos rezervavimo ženklas 2"/>
          <p:cNvSpPr>
            <a:spLocks noGrp="1"/>
          </p:cNvSpPr>
          <p:nvPr>
            <p:ph type="body" sz="half" idx="1"/>
          </p:nvPr>
        </p:nvSpPr>
        <p:spPr>
          <a:xfrm>
            <a:off x="685800" y="1981200"/>
            <a:ext cx="3810000" cy="4114800"/>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quarter" idx="2"/>
          </p:nvPr>
        </p:nvSpPr>
        <p:spPr>
          <a:xfrm>
            <a:off x="4648200" y="1981200"/>
            <a:ext cx="3810000" cy="1981200"/>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urinio vietos rezervavimo ženklas 4"/>
          <p:cNvSpPr>
            <a:spLocks noGrp="1"/>
          </p:cNvSpPr>
          <p:nvPr>
            <p:ph sz="quarter" idx="3"/>
          </p:nvPr>
        </p:nvSpPr>
        <p:spPr>
          <a:xfrm>
            <a:off x="4648200" y="4114800"/>
            <a:ext cx="3810000" cy="1981200"/>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6"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lt-LT"/>
          </a:p>
        </p:txBody>
      </p:sp>
      <p:sp>
        <p:nvSpPr>
          <p:cNvPr id="8" name="Rectangle 6"/>
          <p:cNvSpPr>
            <a:spLocks noGrp="1" noChangeArrowheads="1"/>
          </p:cNvSpPr>
          <p:nvPr>
            <p:ph type="sldNum" sz="quarter" idx="12"/>
          </p:nvPr>
        </p:nvSpPr>
        <p:spPr>
          <a:ln/>
        </p:spPr>
        <p:txBody>
          <a:bodyPr/>
          <a:lstStyle>
            <a:lvl1pPr>
              <a:defRPr/>
            </a:lvl1pPr>
          </a:lstStyle>
          <a:p>
            <a:pPr>
              <a:defRPr/>
            </a:pPr>
            <a:fld id="{C6E31273-278B-4270-B8DE-1E87D7C3A657}" type="slidenum">
              <a:rPr lang="lt-LT"/>
              <a:pPr>
                <a:defRPr/>
              </a:pPr>
              <a:t>‹#›</a:t>
            </a:fld>
            <a:endParaRPr lang="lt-L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F1C71F92-0DB2-4D94-81F4-322058CCF200}" type="slidenum">
              <a:rPr lang="lt-LT"/>
              <a:pPr>
                <a:defRPr/>
              </a:pPr>
              <a:t>‹#›</a:t>
            </a:fld>
            <a:endParaRPr lang="lt-L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61376DAC-BE88-439A-8685-9B8BDB51B783}" type="slidenum">
              <a:rPr lang="lt-LT"/>
              <a:pPr>
                <a:defRPr/>
              </a:pPr>
              <a:t>‹#›</a:t>
            </a:fld>
            <a:endParaRPr lang="lt-L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AC27341C-A94C-40EE-93FD-328D57295D7A}" type="slidenum">
              <a:rPr lang="lt-LT"/>
              <a:pPr>
                <a:defRPr/>
              </a:pPr>
              <a:t>‹#›</a:t>
            </a:fld>
            <a:endParaRPr lang="lt-L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lt-LT"/>
          </a:p>
        </p:txBody>
      </p:sp>
      <p:sp>
        <p:nvSpPr>
          <p:cNvPr id="9" name="Rectangle 6"/>
          <p:cNvSpPr>
            <a:spLocks noGrp="1" noChangeArrowheads="1"/>
          </p:cNvSpPr>
          <p:nvPr>
            <p:ph type="sldNum" sz="quarter" idx="12"/>
          </p:nvPr>
        </p:nvSpPr>
        <p:spPr>
          <a:ln/>
        </p:spPr>
        <p:txBody>
          <a:bodyPr/>
          <a:lstStyle>
            <a:lvl1pPr>
              <a:defRPr/>
            </a:lvl1pPr>
          </a:lstStyle>
          <a:p>
            <a:pPr>
              <a:defRPr/>
            </a:pPr>
            <a:fld id="{FEA01C97-3E64-4AA6-9459-78AC74A29E70}" type="slidenum">
              <a:rPr lang="lt-LT"/>
              <a:pPr>
                <a:defRPr/>
              </a:pPr>
              <a:t>‹#›</a:t>
            </a:fld>
            <a:endParaRPr lang="lt-L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lt-LT"/>
          </a:p>
        </p:txBody>
      </p:sp>
      <p:sp>
        <p:nvSpPr>
          <p:cNvPr id="5" name="Rectangle 6"/>
          <p:cNvSpPr>
            <a:spLocks noGrp="1" noChangeArrowheads="1"/>
          </p:cNvSpPr>
          <p:nvPr>
            <p:ph type="sldNum" sz="quarter" idx="12"/>
          </p:nvPr>
        </p:nvSpPr>
        <p:spPr>
          <a:ln/>
        </p:spPr>
        <p:txBody>
          <a:bodyPr/>
          <a:lstStyle>
            <a:lvl1pPr>
              <a:defRPr/>
            </a:lvl1pPr>
          </a:lstStyle>
          <a:p>
            <a:pPr>
              <a:defRPr/>
            </a:pPr>
            <a:fld id="{35F7494F-4BF2-4846-B588-1C83CAA613B7}" type="slidenum">
              <a:rPr lang="lt-LT"/>
              <a:pPr>
                <a:defRPr/>
              </a:pPr>
              <a:t>‹#›</a:t>
            </a:fld>
            <a:endParaRPr lang="lt-L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lt-LT"/>
          </a:p>
        </p:txBody>
      </p:sp>
      <p:sp>
        <p:nvSpPr>
          <p:cNvPr id="4" name="Rectangle 6"/>
          <p:cNvSpPr>
            <a:spLocks noGrp="1" noChangeArrowheads="1"/>
          </p:cNvSpPr>
          <p:nvPr>
            <p:ph type="sldNum" sz="quarter" idx="12"/>
          </p:nvPr>
        </p:nvSpPr>
        <p:spPr>
          <a:ln/>
        </p:spPr>
        <p:txBody>
          <a:bodyPr/>
          <a:lstStyle>
            <a:lvl1pPr>
              <a:defRPr/>
            </a:lvl1pPr>
          </a:lstStyle>
          <a:p>
            <a:pPr>
              <a:defRPr/>
            </a:pPr>
            <a:fld id="{A5D59E7D-0C0F-471D-8589-F67EBA399B0F}" type="slidenum">
              <a:rPr lang="lt-LT"/>
              <a:pPr>
                <a:defRPr/>
              </a:pPr>
              <a:t>‹#›</a:t>
            </a:fld>
            <a:endParaRPr lang="lt-L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EB451C88-F7E2-4551-835F-2513DBE1FD5F}" type="slidenum">
              <a:rPr lang="lt-LT"/>
              <a:pPr>
                <a:defRPr/>
              </a:pPr>
              <a:t>‹#›</a:t>
            </a:fld>
            <a:endParaRPr lang="lt-L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2004-01-27 projektas</a:t>
            </a:r>
            <a:endParaRPr lang="lt-LT" sz="1400">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C0E88993-70E9-462F-8BDA-7280AE557F3C}" type="slidenum">
              <a:rPr lang="lt-LT"/>
              <a:pPr>
                <a:defRPr/>
              </a:pPr>
              <a:t>‹#›</a:t>
            </a:fld>
            <a:endParaRPr lang="lt-L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Fonas ZUM be apacios logo"/>
          <p:cNvPicPr>
            <a:picLocks noChangeAspect="1" noChangeArrowheads="1"/>
          </p:cNvPicPr>
          <p:nvPr userDrawn="1"/>
        </p:nvPicPr>
        <p:blipFill>
          <a:blip r:embed="rId20" cstate="print"/>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lt-LT"/>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t>Click to edit Master text styles</a:t>
            </a:r>
          </a:p>
          <a:p>
            <a:pPr lvl="1"/>
            <a:r>
              <a:rPr lang="lt-LT"/>
              <a:t>Second level</a:t>
            </a:r>
          </a:p>
          <a:p>
            <a:pPr lvl="2"/>
            <a:r>
              <a:rPr lang="lt-LT"/>
              <a:t>Third level</a:t>
            </a:r>
          </a:p>
          <a:p>
            <a:pPr lvl="3"/>
            <a:r>
              <a:rPr lang="lt-LT"/>
              <a:t>Fourth level</a:t>
            </a:r>
          </a:p>
          <a:p>
            <a:pPr lvl="4"/>
            <a:r>
              <a:rPr lang="lt-LT"/>
              <a:t>Fifth level</a:t>
            </a:r>
          </a:p>
        </p:txBody>
      </p:sp>
      <p:sp>
        <p:nvSpPr>
          <p:cNvPr id="3" name="Rectangle 4"/>
          <p:cNvSpPr>
            <a:spLocks noGrp="1" noChangeArrowheads="1"/>
          </p:cNvSpPr>
          <p:nvPr>
            <p:ph type="dt" sz="half" idx="2"/>
          </p:nvPr>
        </p:nvSpPr>
        <p:spPr bwMode="auto">
          <a:xfrm>
            <a:off x="0" y="6477000"/>
            <a:ext cx="2590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600">
                <a:solidFill>
                  <a:srgbClr val="FFFF00"/>
                </a:solidFill>
                <a:latin typeface="+mn-lt"/>
                <a:cs typeface="+mn-cs"/>
              </a:defRPr>
            </a:lvl1pPr>
          </a:lstStyle>
          <a:p>
            <a:pPr>
              <a:defRPr/>
            </a:pPr>
            <a:r>
              <a:rPr lang="en-US"/>
              <a:t>2004-01-27 projektas</a:t>
            </a:r>
            <a:endParaRPr lang="lt-LT" sz="1400">
              <a:solidFill>
                <a:schemeClr val="tx1"/>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a:latin typeface="+mn-lt"/>
                <a:cs typeface="+mn-cs"/>
              </a:defRPr>
            </a:lvl1pPr>
          </a:lstStyle>
          <a:p>
            <a:pPr>
              <a:defRPr/>
            </a:pPr>
            <a:endParaRPr lang="lt-LT"/>
          </a:p>
        </p:txBody>
      </p:sp>
      <p:sp>
        <p:nvSpPr>
          <p:cNvPr id="1030" name="Rectangle 6"/>
          <p:cNvSpPr>
            <a:spLocks noGrp="1" noChangeArrowheads="1"/>
          </p:cNvSpPr>
          <p:nvPr>
            <p:ph type="sldNum" sz="quarter" idx="4"/>
          </p:nvPr>
        </p:nvSpPr>
        <p:spPr bwMode="auto">
          <a:xfrm>
            <a:off x="72390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a:solidFill>
                  <a:schemeClr val="tx1"/>
                </a:solidFill>
                <a:latin typeface="+mn-lt"/>
                <a:cs typeface="+mn-cs"/>
              </a:defRPr>
            </a:lvl1pPr>
          </a:lstStyle>
          <a:p>
            <a:pPr>
              <a:defRPr/>
            </a:pPr>
            <a:fld id="{951FF237-2CD5-445F-A842-034FFB71CD77}" type="slidenum">
              <a:rPr lang="lt-LT"/>
              <a:pPr>
                <a:defRPr/>
              </a:pPr>
              <a:t>‹#›</a:t>
            </a:fld>
            <a:endParaRPr lang="lt-LT"/>
          </a:p>
        </p:txBody>
      </p:sp>
      <p:pic>
        <p:nvPicPr>
          <p:cNvPr id="1032" name="Picture 10" descr="zum [Converted]"/>
          <p:cNvPicPr>
            <a:picLocks noChangeAspect="1" noChangeArrowheads="1"/>
          </p:cNvPicPr>
          <p:nvPr userDrawn="1"/>
        </p:nvPicPr>
        <p:blipFill>
          <a:blip r:embed="rId21" cstate="print"/>
          <a:srcRect/>
          <a:stretch>
            <a:fillRect/>
          </a:stretch>
        </p:blipFill>
        <p:spPr bwMode="auto">
          <a:xfrm>
            <a:off x="2076450" y="6019800"/>
            <a:ext cx="7067550"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 id="2147483655" r:id="rId12"/>
    <p:sldLayoutId id="2147483654" r:id="rId13"/>
    <p:sldLayoutId id="2147483653" r:id="rId14"/>
    <p:sldLayoutId id="2147483652" r:id="rId15"/>
    <p:sldLayoutId id="2147483651" r:id="rId16"/>
    <p:sldLayoutId id="2147483650" r:id="rId17"/>
    <p:sldLayoutId id="2147483649" r:id="rId18"/>
  </p:sldLayoutIdLst>
  <p:transition/>
  <p:hf hdr="0" ftr="0" dt="0"/>
  <p:txStyles>
    <p:title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bg1"/>
          </a:solidFill>
          <a:latin typeface="+mn-lt"/>
        </a:defRPr>
      </a:lvl6pPr>
      <a:lvl7pPr marL="2971800" indent="-228600" algn="l" rtl="0" eaLnBrk="0" fontAlgn="base" hangingPunct="0">
        <a:spcBef>
          <a:spcPct val="20000"/>
        </a:spcBef>
        <a:spcAft>
          <a:spcPct val="0"/>
        </a:spcAft>
        <a:buChar char="»"/>
        <a:defRPr sz="2000">
          <a:solidFill>
            <a:schemeClr val="bg1"/>
          </a:solidFill>
          <a:latin typeface="+mn-lt"/>
        </a:defRPr>
      </a:lvl7pPr>
      <a:lvl8pPr marL="3429000" indent="-228600" algn="l" rtl="0" eaLnBrk="0" fontAlgn="base" hangingPunct="0">
        <a:spcBef>
          <a:spcPct val="20000"/>
        </a:spcBef>
        <a:spcAft>
          <a:spcPct val="0"/>
        </a:spcAft>
        <a:buChar char="»"/>
        <a:defRPr sz="2000">
          <a:solidFill>
            <a:schemeClr val="bg1"/>
          </a:solidFill>
          <a:latin typeface="+mn-lt"/>
        </a:defRPr>
      </a:lvl8pPr>
      <a:lvl9pPr marL="3886200" indent="-228600" algn="l" rtl="0" eaLnBrk="0" fontAlgn="base" hangingPunct="0">
        <a:spcBef>
          <a:spcPct val="20000"/>
        </a:spcBef>
        <a:spcAft>
          <a:spcPct val="0"/>
        </a:spcAft>
        <a:buChar char="»"/>
        <a:defRPr sz="2000">
          <a:solidFill>
            <a:schemeClr val="bg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ctrTitle"/>
          </p:nvPr>
        </p:nvSpPr>
        <p:spPr>
          <a:xfrm>
            <a:off x="228600" y="609600"/>
            <a:ext cx="8915400" cy="2971800"/>
          </a:xfrm>
        </p:spPr>
        <p:txBody>
          <a:bodyPr/>
          <a:lstStyle/>
          <a:p>
            <a:pPr>
              <a:defRPr/>
            </a:pPr>
            <a:r>
              <a:rPr lang="lt-LT" sz="3600" dirty="0">
                <a:solidFill>
                  <a:srgbClr val="008000"/>
                </a:solidFill>
              </a:rPr>
              <a:t>KPP 2014-2020 M. RPOGRAMOS PRIEMONĖ </a:t>
            </a:r>
            <a:br>
              <a:rPr lang="lt-LT" sz="3600" dirty="0">
                <a:solidFill>
                  <a:srgbClr val="008000"/>
                </a:solidFill>
              </a:rPr>
            </a:br>
            <a:r>
              <a:rPr lang="lt-LT" sz="3600" dirty="0">
                <a:solidFill>
                  <a:srgbClr val="008000"/>
                </a:solidFill>
              </a:rPr>
              <a:t> „AGRARINĖ APLINKOSAUGA </a:t>
            </a:r>
            <a:br>
              <a:rPr lang="lt-LT" sz="3600" dirty="0">
                <a:solidFill>
                  <a:srgbClr val="008000"/>
                </a:solidFill>
              </a:rPr>
            </a:br>
            <a:r>
              <a:rPr lang="lt-LT" sz="3600" dirty="0">
                <a:solidFill>
                  <a:srgbClr val="008000"/>
                </a:solidFill>
              </a:rPr>
              <a:t>IR KLIMATAS“</a:t>
            </a:r>
            <a:br>
              <a:rPr lang="lt-LT" sz="3600" dirty="0">
                <a:solidFill>
                  <a:srgbClr val="008000"/>
                </a:solidFill>
              </a:rPr>
            </a:br>
            <a:endParaRPr lang="lt-LT" sz="4000" dirty="0">
              <a:solidFill>
                <a:srgbClr val="008000"/>
              </a:solidFill>
            </a:endParaRPr>
          </a:p>
        </p:txBody>
      </p:sp>
      <p:sp>
        <p:nvSpPr>
          <p:cNvPr id="2051" name="Paantraštė 3"/>
          <p:cNvSpPr>
            <a:spLocks noGrp="1"/>
          </p:cNvSpPr>
          <p:nvPr>
            <p:ph type="subTitle" idx="1"/>
          </p:nvPr>
        </p:nvSpPr>
        <p:spPr>
          <a:xfrm>
            <a:off x="1181100" y="2989217"/>
            <a:ext cx="6858000" cy="3886200"/>
          </a:xfrm>
        </p:spPr>
        <p:txBody>
          <a:bodyPr/>
          <a:lstStyle/>
          <a:p>
            <a:endParaRPr lang="lt-LT" b="1" baseline="30000" dirty="0">
              <a:solidFill>
                <a:schemeClr val="tx1"/>
              </a:solidFill>
              <a:latin typeface="+mj-lt"/>
            </a:endParaRPr>
          </a:p>
          <a:p>
            <a:r>
              <a:rPr lang="lt-LT" sz="2800" b="1" baseline="30000" dirty="0">
                <a:solidFill>
                  <a:schemeClr val="tx1"/>
                </a:solidFill>
                <a:latin typeface="+mj-lt"/>
              </a:rPr>
              <a:t>Žemės</a:t>
            </a:r>
            <a:r>
              <a:rPr lang="lt-LT" sz="2800" b="1" dirty="0">
                <a:solidFill>
                  <a:schemeClr val="tx1"/>
                </a:solidFill>
                <a:latin typeface="+mj-lt"/>
              </a:rPr>
              <a:t> </a:t>
            </a:r>
            <a:r>
              <a:rPr lang="lt-LT" sz="2800" b="1" baseline="30000" dirty="0">
                <a:solidFill>
                  <a:schemeClr val="tx1"/>
                </a:solidFill>
                <a:latin typeface="+mj-lt"/>
              </a:rPr>
              <a:t> ūkio gamybos ir maisto pramonės departamento </a:t>
            </a:r>
            <a:r>
              <a:rPr lang="lt-LT" sz="1800" b="1" dirty="0" err="1">
                <a:solidFill>
                  <a:schemeClr val="tx1"/>
                </a:solidFill>
                <a:latin typeface="+mj-lt"/>
              </a:rPr>
              <a:t>Agroaplinkosaugos</a:t>
            </a:r>
            <a:r>
              <a:rPr lang="lt-LT" sz="1800" b="1" dirty="0">
                <a:solidFill>
                  <a:schemeClr val="tx1"/>
                </a:solidFill>
                <a:latin typeface="+mj-lt"/>
              </a:rPr>
              <a:t> ir ekologinio </a:t>
            </a:r>
          </a:p>
          <a:p>
            <a:r>
              <a:rPr lang="lt-LT" sz="1800" b="1" dirty="0">
                <a:solidFill>
                  <a:schemeClr val="tx1"/>
                </a:solidFill>
                <a:latin typeface="+mj-lt"/>
              </a:rPr>
              <a:t>ūkininkavimo skyrius</a:t>
            </a:r>
          </a:p>
          <a:p>
            <a:endParaRPr lang="lt-LT" sz="1800" b="1" baseline="30000" dirty="0">
              <a:solidFill>
                <a:schemeClr val="tx1"/>
              </a:solidFill>
              <a:latin typeface="+mj-lt"/>
            </a:endParaRPr>
          </a:p>
          <a:p>
            <a:r>
              <a:rPr lang="lt-LT" sz="2800" b="1" i="1" baseline="30000" dirty="0">
                <a:solidFill>
                  <a:schemeClr val="tx1"/>
                </a:solidFill>
                <a:latin typeface="+mj-lt"/>
              </a:rPr>
              <a:t>Agnė Prakapienė</a:t>
            </a:r>
            <a:br>
              <a:rPr lang="lt-LT" sz="1800" b="1" baseline="30000" dirty="0">
                <a:solidFill>
                  <a:schemeClr val="tx1"/>
                </a:solidFill>
                <a:latin typeface="+mj-lt"/>
              </a:rPr>
            </a:br>
            <a:endParaRPr lang="lt-LT" sz="1800" b="1" baseline="30000" dirty="0">
              <a:solidFill>
                <a:schemeClr val="tx1"/>
              </a:solidFill>
              <a:latin typeface="+mj-lt"/>
            </a:endParaRPr>
          </a:p>
        </p:txBody>
      </p:sp>
      <p:sp>
        <p:nvSpPr>
          <p:cNvPr id="2" name="Skaidrės numerio vietos rezervavimo ženklas 1"/>
          <p:cNvSpPr>
            <a:spLocks noGrp="1"/>
          </p:cNvSpPr>
          <p:nvPr>
            <p:ph type="sldNum" sz="quarter" idx="12"/>
          </p:nvPr>
        </p:nvSpPr>
        <p:spPr/>
        <p:txBody>
          <a:bodyPr/>
          <a:lstStyle/>
          <a:p>
            <a:pPr>
              <a:defRPr/>
            </a:pPr>
            <a:fld id="{6819D153-A865-4978-A1B1-5D343F54A778}" type="slidenum">
              <a:rPr lang="lt-LT" smtClean="0"/>
              <a:pPr>
                <a:defRPr/>
              </a:pPr>
              <a:t>1</a:t>
            </a:fld>
            <a:endParaRPr lang="lt-LT"/>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10</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5724644"/>
          </a:xfrm>
          <a:prstGeom prst="rect">
            <a:avLst/>
          </a:prstGeom>
        </p:spPr>
        <p:txBody>
          <a:bodyPr wrap="square">
            <a:spAutoFit/>
          </a:bodyPr>
          <a:lstStyle/>
          <a:p>
            <a:pPr algn="ctr" hangingPunct="0"/>
            <a:r>
              <a:rPr lang="lt-LT" dirty="0">
                <a:solidFill>
                  <a:srgbClr val="000000"/>
                </a:solidFill>
                <a:latin typeface="Times New Roman"/>
              </a:rPr>
              <a:t>	</a:t>
            </a:r>
            <a:r>
              <a:rPr lang="lt-LT" b="1" dirty="0">
                <a:solidFill>
                  <a:srgbClr val="000000"/>
                </a:solidFill>
                <a:latin typeface="Times New Roman"/>
              </a:rPr>
              <a:t>Veikla „Nykstančios meldinių nendrinukių populiacijos buveinių saugojimas natūraliose ir pusiau natūraliose pievose“:  </a:t>
            </a:r>
          </a:p>
          <a:p>
            <a:pPr algn="ctr" hangingPunct="0"/>
            <a:r>
              <a:rPr lang="lt-LT" b="1" dirty="0">
                <a:solidFill>
                  <a:srgbClr val="000000"/>
                </a:solidFill>
                <a:latin typeface="Times New Roman"/>
              </a:rPr>
              <a:t>(kodas MNP) </a:t>
            </a:r>
            <a:r>
              <a:rPr lang="lt-LT" b="1" dirty="0">
                <a:solidFill>
                  <a:srgbClr val="FF0000"/>
                </a:solidFill>
                <a:latin typeface="Times New Roman"/>
              </a:rPr>
              <a:t>(291 </a:t>
            </a:r>
            <a:r>
              <a:rPr lang="lt-LT" b="1" dirty="0" err="1">
                <a:solidFill>
                  <a:srgbClr val="FF0000"/>
                </a:solidFill>
                <a:latin typeface="Times New Roman"/>
              </a:rPr>
              <a:t>Eur</a:t>
            </a:r>
            <a:r>
              <a:rPr lang="lt-LT" b="1" dirty="0">
                <a:solidFill>
                  <a:srgbClr val="FF0000"/>
                </a:solidFill>
                <a:latin typeface="Times New Roman"/>
              </a:rPr>
              <a:t>/ha)</a:t>
            </a:r>
            <a:r>
              <a:rPr lang="lt-LT" b="1" dirty="0">
                <a:solidFill>
                  <a:srgbClr val="000000"/>
                </a:solidFill>
                <a:latin typeface="Times New Roman"/>
              </a:rPr>
              <a:t>:</a:t>
            </a:r>
          </a:p>
          <a:p>
            <a:pPr algn="just" hangingPunct="0"/>
            <a:r>
              <a:rPr lang="lt-LT" sz="1500" dirty="0">
                <a:solidFill>
                  <a:srgbClr val="000000"/>
                </a:solidFill>
                <a:latin typeface="Times New Roman"/>
              </a:rPr>
              <a:t>1. Vykdyti veiklą pievose, kuriose nustatyta meldinių nendrinukių buveinių. Informacija apie šiuos plotus patalpinta PPIS.</a:t>
            </a:r>
          </a:p>
          <a:p>
            <a:pPr algn="just" hangingPunct="0"/>
            <a:r>
              <a:rPr lang="lt-LT" sz="1500" dirty="0">
                <a:solidFill>
                  <a:srgbClr val="000000"/>
                </a:solidFill>
                <a:latin typeface="Times New Roman"/>
              </a:rPr>
              <a:t>2. Neįrengti naujų drenažo, laistymo ir drėkinimo sistemų.</a:t>
            </a:r>
          </a:p>
          <a:p>
            <a:pPr algn="just" hangingPunct="0"/>
            <a:r>
              <a:rPr lang="lt-LT" sz="1500" dirty="0">
                <a:solidFill>
                  <a:srgbClr val="000000"/>
                </a:solidFill>
                <a:latin typeface="Times New Roman"/>
              </a:rPr>
              <a:t>3. Nenaudoti augalų apsaugos produktų, mineralinių ir organinių (išskyrus gyvulių ganymą) trąšų, kalkių.</a:t>
            </a:r>
          </a:p>
          <a:p>
            <a:pPr algn="just" hangingPunct="0"/>
            <a:r>
              <a:rPr lang="lt-LT" sz="1500" dirty="0">
                <a:solidFill>
                  <a:srgbClr val="000000"/>
                </a:solidFill>
                <a:latin typeface="Times New Roman"/>
              </a:rPr>
              <a:t>4. Nuo einamųjų metų birželio 15 d. iki liepos 1 d., paraiškų priėmimo vietoje ar prisijungus elektoriniu būdu, susipažinti su PPIS atnaujintais, atsižvelgiant į Aplinkos ministerijos ar jos įgaliotos institucijos pateiktą informaciją dėl meldinės nendrinukės nustatymo fakto įsipareigotuose pagal veiklą plotuose, duomenimis. Remiantis šiais duomenimis, įsipareigotus plotus tvarkyti sekančiai:</a:t>
            </a:r>
          </a:p>
          <a:p>
            <a:pPr algn="just" hangingPunct="0"/>
            <a:r>
              <a:rPr lang="lt-LT" sz="1500" dirty="0">
                <a:solidFill>
                  <a:srgbClr val="000000"/>
                </a:solidFill>
                <a:latin typeface="Times New Roman"/>
              </a:rPr>
              <a:t>4.1. Aplinkos ministerijai ar jos įgaliotai institucijai neradus meldinių nendrinukių buveinėse perinčių paukščių (veisimosi elgesį demonstruojančių patinų), pusė teritorijos pradėti šienauti ne anksčiau kaip liepos 1 d., žolę nupjauti iki liepos 30 d;</a:t>
            </a:r>
          </a:p>
          <a:p>
            <a:pPr algn="just" hangingPunct="0"/>
            <a:r>
              <a:rPr lang="lt-LT" sz="1500" dirty="0">
                <a:solidFill>
                  <a:srgbClr val="000000"/>
                </a:solidFill>
                <a:latin typeface="Times New Roman"/>
              </a:rPr>
              <a:t>4.2. Aplinkos ministerijai ar jos įgaliotai institucijai radus meldinių nendrinukių buveinėse perinčių paukščių (veisimosi elgesį demonstruojančių patinų), pusė teritorijos pradėti šienauti ne ankščiau kaip rugpjūčio 15 d.</a:t>
            </a:r>
          </a:p>
          <a:p>
            <a:pPr algn="just" hangingPunct="0"/>
            <a:r>
              <a:rPr lang="lt-LT" sz="1500" dirty="0">
                <a:solidFill>
                  <a:srgbClr val="000000"/>
                </a:solidFill>
                <a:latin typeface="Times New Roman"/>
              </a:rPr>
              <a:t>5. Vegetacijos pabaigoje nušienauti visą likusį plotą ir nušienautą žolę išvežti iš lauko iki spalio 1 d. (išskirtiniais atvejais dėl aukšto gruntinio vandens (kai negali įvažiuoti žolei išvežti reikalinga technika) lygio iki spalio 1 d. nušienauta žolė turi būti sukrauta į krūvas ir išvežta iš lauko iki kitų metų kovo 1 d.).</a:t>
            </a:r>
          </a:p>
          <a:p>
            <a:pPr algn="just" hangingPunct="0"/>
            <a:r>
              <a:rPr lang="lt-LT" sz="1500" dirty="0">
                <a:solidFill>
                  <a:srgbClr val="000000"/>
                </a:solidFill>
                <a:latin typeface="Times New Roman"/>
              </a:rPr>
              <a:t>6. Ekstensyviai ganyti tik nušienautose teritorijose (ganyti tik nerišant gyvulių).</a:t>
            </a:r>
          </a:p>
          <a:p>
            <a:pPr algn="just" hangingPunct="0"/>
            <a:r>
              <a:rPr lang="lt-LT" sz="1500" dirty="0">
                <a:solidFill>
                  <a:srgbClr val="000000"/>
                </a:solidFill>
                <a:latin typeface="Times New Roman"/>
              </a:rPr>
              <a:t>7. Ganyti gyvulius ganiavos laikotarpiu ne didesniu intensyvumu kaip 1 SG / ha įsipareigotame pagal priemonės veiklą plote. </a:t>
            </a:r>
          </a:p>
          <a:p>
            <a:pPr algn="just" hangingPunct="0"/>
            <a:r>
              <a:rPr lang="lt-LT" sz="1500" dirty="0">
                <a:solidFill>
                  <a:srgbClr val="000000"/>
                </a:solidFill>
                <a:latin typeface="Times New Roman"/>
              </a:rPr>
              <a:t>8. Ganyti baigti iki spalio 15 d.</a:t>
            </a:r>
            <a:endParaRPr lang="lt-LT"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39580668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11</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5724644"/>
          </a:xfrm>
          <a:prstGeom prst="rect">
            <a:avLst/>
          </a:prstGeom>
        </p:spPr>
        <p:txBody>
          <a:bodyPr wrap="square">
            <a:spAutoFit/>
          </a:bodyPr>
          <a:lstStyle/>
          <a:p>
            <a:pPr algn="ctr" hangingPunct="0"/>
            <a:r>
              <a:rPr lang="lt-LT" dirty="0">
                <a:solidFill>
                  <a:srgbClr val="000000"/>
                </a:solidFill>
                <a:latin typeface="Times New Roman"/>
              </a:rPr>
              <a:t>	</a:t>
            </a:r>
            <a:r>
              <a:rPr lang="lt-LT" b="1" dirty="0">
                <a:solidFill>
                  <a:srgbClr val="000000"/>
                </a:solidFill>
                <a:latin typeface="Times New Roman"/>
              </a:rPr>
              <a:t>Veikla „Nykstančios meldinių nendrinukių populiacijos buveinių saugojimas šlapynėse“ (kodas MNŠ) </a:t>
            </a:r>
            <a:r>
              <a:rPr lang="lt-LT" b="1" dirty="0">
                <a:solidFill>
                  <a:srgbClr val="FF0000"/>
                </a:solidFill>
                <a:latin typeface="Times New Roman"/>
              </a:rPr>
              <a:t>(160)</a:t>
            </a:r>
            <a:r>
              <a:rPr lang="lt-LT" sz="1500" b="1" dirty="0">
                <a:solidFill>
                  <a:srgbClr val="000000"/>
                </a:solidFill>
                <a:latin typeface="Times New Roman"/>
              </a:rPr>
              <a:t>:</a:t>
            </a:r>
          </a:p>
          <a:p>
            <a:pPr algn="just" hangingPunct="0"/>
            <a:r>
              <a:rPr lang="lt-LT" sz="2000" dirty="0">
                <a:solidFill>
                  <a:srgbClr val="000000"/>
                </a:solidFill>
                <a:latin typeface="Times New Roman"/>
              </a:rPr>
              <a:t>1. Vykdyti veiklą šlapynėse, kuriose nustatytos meldinių nendrinukių buveinių. Informacija apie šiuos plotus patalpinta PPIS.</a:t>
            </a:r>
          </a:p>
          <a:p>
            <a:pPr algn="just" hangingPunct="0"/>
            <a:r>
              <a:rPr lang="lt-LT" sz="2000" dirty="0">
                <a:solidFill>
                  <a:srgbClr val="000000"/>
                </a:solidFill>
                <a:latin typeface="Times New Roman"/>
              </a:rPr>
              <a:t>2. Neįrengti naujų drenažo sistemų.</a:t>
            </a:r>
          </a:p>
          <a:p>
            <a:pPr algn="just" hangingPunct="0"/>
            <a:r>
              <a:rPr lang="lt-LT" sz="2000" dirty="0">
                <a:solidFill>
                  <a:srgbClr val="000000"/>
                </a:solidFill>
                <a:latin typeface="Times New Roman"/>
              </a:rPr>
              <a:t>3. Nenaudoti augalų apsaugos produktų, mineralinių ir organinių (išskyrus gyvulių ganymą) trąšų, kalkių.</a:t>
            </a:r>
          </a:p>
          <a:p>
            <a:pPr algn="just" hangingPunct="0"/>
            <a:r>
              <a:rPr lang="lt-LT" sz="2000" dirty="0">
                <a:solidFill>
                  <a:srgbClr val="000000"/>
                </a:solidFill>
                <a:latin typeface="Times New Roman"/>
              </a:rPr>
              <a:t>4. Šienauti 50 proc. ploto kiekvienais metais (per 2 metus nušienaujant visą plotą);</a:t>
            </a:r>
          </a:p>
          <a:p>
            <a:pPr algn="just" hangingPunct="0"/>
            <a:r>
              <a:rPr lang="lt-LT" sz="2000" dirty="0">
                <a:solidFill>
                  <a:srgbClr val="000000"/>
                </a:solidFill>
                <a:latin typeface="Times New Roman"/>
              </a:rPr>
              <a:t>5. Pradėti šienauti ne ankščiau kaip rugpjūčio 1 d.</a:t>
            </a:r>
          </a:p>
          <a:p>
            <a:pPr algn="just" hangingPunct="0"/>
            <a:r>
              <a:rPr lang="lt-LT" sz="2000" dirty="0">
                <a:solidFill>
                  <a:srgbClr val="000000"/>
                </a:solidFill>
                <a:latin typeface="Times New Roman"/>
              </a:rPr>
              <a:t>6. Sutvarkyti nupjautą žolę (pvz., sugrėbti, </a:t>
            </a:r>
            <a:r>
              <a:rPr lang="lt-LT" sz="2000" dirty="0" err="1">
                <a:solidFill>
                  <a:srgbClr val="000000"/>
                </a:solidFill>
                <a:latin typeface="Times New Roman"/>
              </a:rPr>
              <a:t>surulonuoti</a:t>
            </a:r>
            <a:r>
              <a:rPr lang="lt-LT" sz="2000" dirty="0">
                <a:solidFill>
                  <a:srgbClr val="000000"/>
                </a:solidFill>
                <a:latin typeface="Times New Roman"/>
              </a:rPr>
              <a:t>, sudėti į krūvas ar kt. būdais) iki spalio 1 d. bei išvežti iki kitų metų kovo 1 d.</a:t>
            </a:r>
          </a:p>
          <a:p>
            <a:pPr algn="just" hangingPunct="0"/>
            <a:r>
              <a:rPr lang="lt-LT" sz="2000" dirty="0">
                <a:solidFill>
                  <a:srgbClr val="000000"/>
                </a:solidFill>
                <a:latin typeface="Times New Roman"/>
              </a:rPr>
              <a:t>7. Nušienautą susmulkintą žolę paskleisti draudžiama.</a:t>
            </a:r>
          </a:p>
          <a:p>
            <a:pPr algn="just" hangingPunct="0"/>
            <a:r>
              <a:rPr lang="lt-LT" sz="2000" dirty="0">
                <a:solidFill>
                  <a:srgbClr val="000000"/>
                </a:solidFill>
                <a:latin typeface="Times New Roman"/>
              </a:rPr>
              <a:t>8. Laikytis ganymo reikalavimų (jei ganoma):</a:t>
            </a:r>
          </a:p>
          <a:p>
            <a:pPr algn="just" hangingPunct="0"/>
            <a:r>
              <a:rPr lang="lt-LT" sz="2000" dirty="0">
                <a:solidFill>
                  <a:srgbClr val="000000"/>
                </a:solidFill>
                <a:latin typeface="Times New Roman"/>
              </a:rPr>
              <a:t>8.1. ganyti gyvulius ganiavos laikotarpiu ne didesniu intensyvumu kaip 1 SG / ha įsipareigotame pagal priemonės veiklą plote;</a:t>
            </a:r>
          </a:p>
          <a:p>
            <a:pPr algn="just" hangingPunct="0"/>
            <a:r>
              <a:rPr lang="lt-LT" sz="2000" dirty="0">
                <a:solidFill>
                  <a:srgbClr val="000000"/>
                </a:solidFill>
                <a:latin typeface="Times New Roman"/>
              </a:rPr>
              <a:t>8.2. ganyti galima visame įsipareigotame pagal priemonės veiklą plote;</a:t>
            </a:r>
          </a:p>
          <a:p>
            <a:pPr algn="just" hangingPunct="0"/>
            <a:r>
              <a:rPr lang="lt-LT" sz="2000" dirty="0">
                <a:solidFill>
                  <a:srgbClr val="000000"/>
                </a:solidFill>
                <a:latin typeface="Times New Roman"/>
              </a:rPr>
              <a:t>8.3. ganyti baigti iki spalio 15 d. </a:t>
            </a:r>
          </a:p>
          <a:p>
            <a:pPr algn="just" hangingPunct="0"/>
            <a:endParaRPr lang="lt-LT"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298240188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12</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5524589"/>
          </a:xfrm>
          <a:prstGeom prst="rect">
            <a:avLst/>
          </a:prstGeom>
        </p:spPr>
        <p:txBody>
          <a:bodyPr wrap="square">
            <a:spAutoFit/>
          </a:bodyPr>
          <a:lstStyle/>
          <a:p>
            <a:pPr algn="ctr" hangingPunct="0"/>
            <a:r>
              <a:rPr lang="lt-LT" dirty="0">
                <a:solidFill>
                  <a:srgbClr val="000000"/>
                </a:solidFill>
                <a:latin typeface="Times New Roman"/>
              </a:rPr>
              <a:t>	</a:t>
            </a:r>
            <a:r>
              <a:rPr lang="lt-LT" sz="2500" b="1" dirty="0">
                <a:solidFill>
                  <a:srgbClr val="000000"/>
                </a:solidFill>
                <a:latin typeface="Times New Roman"/>
              </a:rPr>
              <a:t>Veiklos sritis „Medingųjų augalų juostos ar laukai ariamojoje žemėje“ (kodas 5PT-8 </a:t>
            </a:r>
            <a:r>
              <a:rPr lang="lt-LT" sz="2500" b="1" dirty="0">
                <a:solidFill>
                  <a:srgbClr val="FF0000"/>
                </a:solidFill>
                <a:latin typeface="Times New Roman"/>
              </a:rPr>
              <a:t>požymis MD)</a:t>
            </a:r>
            <a:r>
              <a:rPr lang="en-US" sz="2500" b="1" dirty="0">
                <a:solidFill>
                  <a:srgbClr val="000000"/>
                </a:solidFill>
                <a:latin typeface="Times New Roman"/>
              </a:rPr>
              <a:t> </a:t>
            </a:r>
            <a:r>
              <a:rPr lang="en-US" sz="2500" b="1" dirty="0">
                <a:solidFill>
                  <a:srgbClr val="FF0000"/>
                </a:solidFill>
                <a:latin typeface="Times New Roman"/>
              </a:rPr>
              <a:t>(97 </a:t>
            </a:r>
            <a:r>
              <a:rPr lang="en-US" sz="2500" b="1" dirty="0" err="1">
                <a:solidFill>
                  <a:srgbClr val="FF0000"/>
                </a:solidFill>
                <a:latin typeface="Times New Roman"/>
              </a:rPr>
              <a:t>Eur</a:t>
            </a:r>
            <a:r>
              <a:rPr lang="en-US" sz="2500" b="1" dirty="0">
                <a:solidFill>
                  <a:srgbClr val="FF0000"/>
                </a:solidFill>
                <a:latin typeface="Times New Roman"/>
              </a:rPr>
              <a:t>/ha)</a:t>
            </a:r>
            <a:r>
              <a:rPr lang="lt-LT" sz="2500" b="1" dirty="0">
                <a:solidFill>
                  <a:srgbClr val="000000"/>
                </a:solidFill>
                <a:latin typeface="Times New Roman"/>
              </a:rPr>
              <a:t>:</a:t>
            </a:r>
          </a:p>
          <a:p>
            <a:pPr algn="ctr" hangingPunct="0"/>
            <a:endParaRPr lang="lt-LT" sz="1500" b="1" dirty="0">
              <a:solidFill>
                <a:srgbClr val="000000"/>
              </a:solidFill>
              <a:latin typeface="Times New Roman"/>
            </a:endParaRPr>
          </a:p>
          <a:p>
            <a:pPr algn="just" hangingPunct="0"/>
            <a:r>
              <a:rPr lang="lt-LT" sz="2400" dirty="0">
                <a:solidFill>
                  <a:srgbClr val="000000"/>
                </a:solidFill>
                <a:latin typeface="Times New Roman"/>
              </a:rPr>
              <a:t>1. Įsėti medingųjų augalų mišinį, ariamojoje žemėje, susidedantį iš ne mažiau kaip 3 rūšių medingųjų augalų (Medingųjų augalų sąrašas pateikiamas Taisyklių priede). Mišinio laukus įveisti kaip atskirus laukus arba ne siauresnes kaip 6 m pločio juostas. Nei vienas iš medingųjų augalų, vertinant vizualiai, negali sudaryti daugiau kaip 70 proc. mišinio.</a:t>
            </a:r>
          </a:p>
          <a:p>
            <a:pPr algn="just" hangingPunct="0"/>
            <a:r>
              <a:rPr lang="lt-LT" sz="2400" dirty="0">
                <a:solidFill>
                  <a:srgbClr val="000000"/>
                </a:solidFill>
                <a:latin typeface="Times New Roman"/>
              </a:rPr>
              <a:t>2. Nenaudoti augalų apsaugos produktų, mineralinių ir organinių trąšų.</a:t>
            </a:r>
          </a:p>
          <a:p>
            <a:pPr algn="just" hangingPunct="0"/>
            <a:r>
              <a:rPr lang="lt-LT" sz="2400" dirty="0">
                <a:solidFill>
                  <a:srgbClr val="000000"/>
                </a:solidFill>
                <a:latin typeface="Times New Roman"/>
              </a:rPr>
              <a:t>3. Birželio 1–30 d. nupjauti pusę ploto.</a:t>
            </a:r>
          </a:p>
          <a:p>
            <a:pPr algn="just" hangingPunct="0"/>
            <a:r>
              <a:rPr lang="lt-LT" sz="2400" dirty="0">
                <a:solidFill>
                  <a:srgbClr val="000000"/>
                </a:solidFill>
                <a:latin typeface="Times New Roman"/>
              </a:rPr>
              <a:t>4. Rugsėjo 1–30 d. nupjauti visą likusį plotą.</a:t>
            </a:r>
          </a:p>
          <a:p>
            <a:pPr algn="just" hangingPunct="0"/>
            <a:r>
              <a:rPr lang="lt-LT" sz="2400" dirty="0">
                <a:solidFill>
                  <a:srgbClr val="000000"/>
                </a:solidFill>
                <a:latin typeface="Times New Roman"/>
              </a:rPr>
              <a:t>5. Išvežti nupjautą žolę iki rugsėjo 30 d.</a:t>
            </a:r>
          </a:p>
          <a:p>
            <a:pPr algn="just" hangingPunct="0"/>
            <a:r>
              <a:rPr lang="lt-LT" sz="2400" dirty="0">
                <a:solidFill>
                  <a:srgbClr val="000000"/>
                </a:solidFill>
                <a:latin typeface="Times New Roman"/>
              </a:rPr>
              <a:t>6. Nušienautą susmulkintą žolę paskleisti draudžiama. </a:t>
            </a: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381143133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13</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90500" y="756249"/>
            <a:ext cx="8763000" cy="5032147"/>
          </a:xfrm>
          <a:prstGeom prst="rect">
            <a:avLst/>
          </a:prstGeom>
        </p:spPr>
        <p:txBody>
          <a:bodyPr wrap="square">
            <a:spAutoFit/>
          </a:bodyPr>
          <a:lstStyle/>
          <a:p>
            <a:pPr algn="ctr" hangingPunct="0"/>
            <a:r>
              <a:rPr lang="lt-LT" dirty="0">
                <a:solidFill>
                  <a:srgbClr val="000000"/>
                </a:solidFill>
                <a:latin typeface="Times New Roman"/>
              </a:rPr>
              <a:t>	</a:t>
            </a:r>
            <a:r>
              <a:rPr lang="lt-LT" sz="2500" b="1" dirty="0">
                <a:solidFill>
                  <a:srgbClr val="FF0000"/>
                </a:solidFill>
                <a:latin typeface="Times New Roman"/>
              </a:rPr>
              <a:t>Veiklos sritis „Daugiamečių žolių juostos  ariamojoje žemėje“</a:t>
            </a:r>
          </a:p>
          <a:p>
            <a:pPr algn="ctr" hangingPunct="0"/>
            <a:r>
              <a:rPr lang="lt-LT" sz="2500" b="1" dirty="0">
                <a:solidFill>
                  <a:srgbClr val="FF0000"/>
                </a:solidFill>
                <a:latin typeface="Times New Roman"/>
              </a:rPr>
              <a:t>(kodas 5PT-8 požymis DŽ)</a:t>
            </a:r>
            <a:r>
              <a:rPr lang="en-US" sz="2500" b="1" dirty="0">
                <a:solidFill>
                  <a:srgbClr val="FF0000"/>
                </a:solidFill>
                <a:latin typeface="Times New Roman"/>
              </a:rPr>
              <a:t> (65 </a:t>
            </a:r>
            <a:r>
              <a:rPr lang="en-US" sz="2500" b="1" dirty="0" err="1">
                <a:solidFill>
                  <a:srgbClr val="FF0000"/>
                </a:solidFill>
                <a:latin typeface="Times New Roman"/>
              </a:rPr>
              <a:t>Eur</a:t>
            </a:r>
            <a:r>
              <a:rPr lang="en-US" sz="2500" b="1" dirty="0">
                <a:solidFill>
                  <a:srgbClr val="FF0000"/>
                </a:solidFill>
                <a:latin typeface="Times New Roman"/>
              </a:rPr>
              <a:t>/ha)</a:t>
            </a:r>
            <a:r>
              <a:rPr lang="lt-LT" sz="2500" b="1" dirty="0">
                <a:solidFill>
                  <a:srgbClr val="FF0000"/>
                </a:solidFill>
                <a:latin typeface="Times New Roman"/>
              </a:rPr>
              <a:t>:</a:t>
            </a:r>
          </a:p>
          <a:p>
            <a:pPr algn="ctr" hangingPunct="0"/>
            <a:endParaRPr lang="lt-LT" sz="1500" b="1" dirty="0">
              <a:solidFill>
                <a:srgbClr val="000000"/>
              </a:solidFill>
              <a:latin typeface="Times New Roman"/>
            </a:endParaRPr>
          </a:p>
          <a:p>
            <a:pPr algn="just" hangingPunct="0"/>
            <a:r>
              <a:rPr lang="lt-LT" sz="2100" dirty="0">
                <a:solidFill>
                  <a:srgbClr val="000000"/>
                </a:solidFill>
                <a:latin typeface="Times New Roman"/>
              </a:rPr>
              <a:t>Pareiškėjai, pasėdami ir įrengdami daugiamečių žolių juostas ar laukus pagal veiklos sritį „Daugiamečių žolių juostos  ariamojoje žemėje:</a:t>
            </a:r>
          </a:p>
          <a:p>
            <a:pPr algn="just" hangingPunct="0"/>
            <a:endParaRPr lang="lt-LT" sz="2100" dirty="0">
              <a:solidFill>
                <a:srgbClr val="000000"/>
              </a:solidFill>
              <a:latin typeface="Times New Roman"/>
            </a:endParaRPr>
          </a:p>
          <a:p>
            <a:pPr hangingPunct="0"/>
            <a:r>
              <a:rPr lang="lt-LT" sz="2100" dirty="0">
                <a:solidFill>
                  <a:srgbClr val="000000"/>
                </a:solidFill>
                <a:latin typeface="Times New Roman"/>
              </a:rPr>
              <a:t>	1. pirmaisiais metais iki liepos 1 d. ariamojoje žemėje pasėti 	daugiametes žoles </a:t>
            </a:r>
            <a:r>
              <a:rPr lang="lt-LT" sz="2100" i="1" dirty="0">
                <a:solidFill>
                  <a:srgbClr val="000000"/>
                </a:solidFill>
                <a:latin typeface="Times New Roman"/>
              </a:rPr>
              <a:t>(Daugiamečių žolių sąrašas pateikiamas 	Taisyklių 4  priede);</a:t>
            </a:r>
          </a:p>
          <a:p>
            <a:pPr algn="just" hangingPunct="0"/>
            <a:r>
              <a:rPr lang="lt-LT" sz="2100" dirty="0">
                <a:solidFill>
                  <a:srgbClr val="000000"/>
                </a:solidFill>
                <a:latin typeface="Times New Roman"/>
              </a:rPr>
              <a:t>	2. nenaudoti augalų apsaugos produktų, mineralinių ir organinių trąšų;</a:t>
            </a:r>
          </a:p>
          <a:p>
            <a:pPr algn="just" hangingPunct="0"/>
            <a:r>
              <a:rPr lang="lt-LT" sz="2100" dirty="0">
                <a:solidFill>
                  <a:srgbClr val="000000"/>
                </a:solidFill>
                <a:latin typeface="Times New Roman"/>
              </a:rPr>
              <a:t>	3. antraisiais ir paskesniais metais po daugiamečių žolių pasėjimo 	šienauti turi būti pradedama ne anksčiau kaip liepos 15 d.;</a:t>
            </a:r>
          </a:p>
          <a:p>
            <a:pPr algn="just" hangingPunct="0"/>
            <a:r>
              <a:rPr lang="lt-LT" sz="2100" dirty="0">
                <a:solidFill>
                  <a:srgbClr val="000000"/>
                </a:solidFill>
                <a:latin typeface="Times New Roman"/>
              </a:rPr>
              <a:t>	4. visa nupjauta žolė iš lauko turi būti išvežta iki rugsėjo 30 d.</a:t>
            </a:r>
          </a:p>
          <a:p>
            <a:pPr algn="just" hangingPunct="0"/>
            <a:endParaRPr lang="lt-LT" sz="2100"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261415629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14</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5386090"/>
          </a:xfrm>
          <a:prstGeom prst="rect">
            <a:avLst/>
          </a:prstGeom>
        </p:spPr>
        <p:txBody>
          <a:bodyPr wrap="square">
            <a:spAutoFit/>
          </a:bodyPr>
          <a:lstStyle/>
          <a:p>
            <a:pPr algn="ctr" hangingPunct="0"/>
            <a:r>
              <a:rPr lang="lt-LT" sz="2000" dirty="0">
                <a:solidFill>
                  <a:srgbClr val="000000"/>
                </a:solidFill>
                <a:latin typeface="Times New Roman"/>
              </a:rPr>
              <a:t>	</a:t>
            </a:r>
            <a:r>
              <a:rPr lang="lt-LT" b="1" dirty="0">
                <a:solidFill>
                  <a:srgbClr val="000000"/>
                </a:solidFill>
                <a:latin typeface="Times New Roman"/>
              </a:rPr>
              <a:t>Veikla „Vandens telkinių apsauga nuo taršos ir dirvos erozijos ariamojoje žemėje“ (kodas 5PT-7)</a:t>
            </a:r>
            <a:r>
              <a:rPr lang="en-US" b="1" dirty="0">
                <a:solidFill>
                  <a:srgbClr val="000000"/>
                </a:solidFill>
                <a:latin typeface="Times New Roman"/>
              </a:rPr>
              <a:t> </a:t>
            </a:r>
            <a:r>
              <a:rPr lang="en-US" b="1" dirty="0">
                <a:solidFill>
                  <a:srgbClr val="FF0000"/>
                </a:solidFill>
                <a:latin typeface="Times New Roman"/>
              </a:rPr>
              <a:t>(221 </a:t>
            </a:r>
            <a:r>
              <a:rPr lang="en-US" b="1" dirty="0" err="1">
                <a:solidFill>
                  <a:srgbClr val="FF0000"/>
                </a:solidFill>
                <a:latin typeface="Times New Roman"/>
              </a:rPr>
              <a:t>Eur</a:t>
            </a:r>
            <a:r>
              <a:rPr lang="en-US" b="1" dirty="0">
                <a:solidFill>
                  <a:srgbClr val="FF0000"/>
                </a:solidFill>
                <a:latin typeface="Times New Roman"/>
              </a:rPr>
              <a:t>/ha)</a:t>
            </a:r>
            <a:r>
              <a:rPr lang="lt-LT" b="1" dirty="0">
                <a:solidFill>
                  <a:srgbClr val="000000"/>
                </a:solidFill>
                <a:latin typeface="Times New Roman"/>
              </a:rPr>
              <a:t>:</a:t>
            </a:r>
          </a:p>
          <a:p>
            <a:pPr algn="just" hangingPunct="0"/>
            <a:r>
              <a:rPr lang="lt-LT" sz="2000" dirty="0">
                <a:solidFill>
                  <a:srgbClr val="000000"/>
                </a:solidFill>
                <a:latin typeface="Times New Roman"/>
              </a:rPr>
              <a:t>1. Pirmaisiais įsipareigojimų metais, iki liepos 1 d., ariamą žemę, esančią šalia paviršinio vandens telkinio apsaugos juostos, privalomos pagal Lietuvos Respublikos teisės aktus, apsėti daugiametėmis žolėmis. Praplėstos apsaugos juostos plotis gali būti nuo 5 iki 10 m.</a:t>
            </a:r>
          </a:p>
          <a:p>
            <a:pPr algn="just" hangingPunct="0"/>
            <a:r>
              <a:rPr lang="lt-LT" sz="2000" dirty="0">
                <a:solidFill>
                  <a:srgbClr val="000000"/>
                </a:solidFill>
                <a:latin typeface="Times New Roman"/>
              </a:rPr>
              <a:t>2. Nearti, nenaudoti augalų apsaugos produktų, organinių (išskyrus tuos atvejus, kai ganomi gyvuliai) ir mineralinių trąšų.</a:t>
            </a:r>
          </a:p>
          <a:p>
            <a:pPr algn="just" hangingPunct="0"/>
            <a:r>
              <a:rPr lang="lt-LT" sz="2000" dirty="0">
                <a:solidFill>
                  <a:srgbClr val="000000"/>
                </a:solidFill>
                <a:latin typeface="Times New Roman"/>
              </a:rPr>
              <a:t>3. Kartą per metus nušienauti iki privalomos pagal teisės aktus pakrantės apsaugos juostos (pareiškėjas gali laisvai nuspręsti, ar ganyti, ar šienauti):</a:t>
            </a:r>
          </a:p>
          <a:p>
            <a:pPr algn="just" hangingPunct="0"/>
            <a:r>
              <a:rPr lang="lt-LT" sz="2000" dirty="0">
                <a:solidFill>
                  <a:srgbClr val="000000"/>
                </a:solidFill>
                <a:latin typeface="Times New Roman"/>
              </a:rPr>
              <a:t>3.1. šienauti pradėti ne anksčiau kaip liepos 1 d. ir baigti ne vėliau kaip rugsėjo 30 d.;</a:t>
            </a:r>
          </a:p>
          <a:p>
            <a:pPr algn="just" hangingPunct="0"/>
            <a:r>
              <a:rPr lang="lt-LT" sz="2000" dirty="0">
                <a:solidFill>
                  <a:srgbClr val="000000"/>
                </a:solidFill>
                <a:latin typeface="Times New Roman"/>
              </a:rPr>
              <a:t>3.2. nušienautą žolę pašalinti iki rugsėjo 30 d. (nušienautą žolę smulkinti bei palikti įsipareigotame plote draudžiama);</a:t>
            </a:r>
          </a:p>
          <a:p>
            <a:pPr algn="just" hangingPunct="0"/>
            <a:r>
              <a:rPr lang="lt-LT" sz="2000" dirty="0">
                <a:solidFill>
                  <a:srgbClr val="000000"/>
                </a:solidFill>
                <a:latin typeface="Times New Roman"/>
              </a:rPr>
              <a:t>4. </a:t>
            </a:r>
            <a:r>
              <a:rPr lang="lt-LT" sz="2000" dirty="0">
                <a:solidFill>
                  <a:schemeClr val="tx1"/>
                </a:solidFill>
                <a:latin typeface="Times New Roman"/>
              </a:rPr>
              <a:t>Gyvulius ganyti nuo gegužės 1 d. iki spalio 30 d.</a:t>
            </a:r>
          </a:p>
          <a:p>
            <a:pPr algn="just" hangingPunct="0"/>
            <a:r>
              <a:rPr lang="lt-LT" sz="2000" dirty="0">
                <a:solidFill>
                  <a:schemeClr val="tx1"/>
                </a:solidFill>
                <a:latin typeface="Times New Roman"/>
              </a:rPr>
              <a:t>5. Ganyti gyvulius ganiavos laikotarpiu ne didesniu intensyvumu kaip 1 SG / ha įsipareigotame </a:t>
            </a:r>
            <a:r>
              <a:rPr lang="lt-LT" sz="2000" dirty="0">
                <a:solidFill>
                  <a:srgbClr val="000000"/>
                </a:solidFill>
                <a:latin typeface="Times New Roman"/>
              </a:rPr>
              <a:t>pagal priemonės veiklą plote. </a:t>
            </a: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16241472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15</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5293757"/>
          </a:xfrm>
          <a:prstGeom prst="rect">
            <a:avLst/>
          </a:prstGeom>
        </p:spPr>
        <p:txBody>
          <a:bodyPr wrap="square">
            <a:spAutoFit/>
          </a:bodyPr>
          <a:lstStyle/>
          <a:p>
            <a:pPr algn="ctr" hangingPunct="0"/>
            <a:r>
              <a:rPr lang="lt-LT" sz="2000" dirty="0">
                <a:solidFill>
                  <a:srgbClr val="000000"/>
                </a:solidFill>
                <a:latin typeface="Times New Roman"/>
              </a:rPr>
              <a:t>	</a:t>
            </a:r>
            <a:r>
              <a:rPr lang="lt-LT" b="1" dirty="0">
                <a:solidFill>
                  <a:srgbClr val="000000"/>
                </a:solidFill>
                <a:latin typeface="Times New Roman"/>
              </a:rPr>
              <a:t>Veikla „Melioracijos griovių šlaitų priežiūra“ </a:t>
            </a:r>
          </a:p>
          <a:p>
            <a:pPr algn="ctr" hangingPunct="0"/>
            <a:r>
              <a:rPr lang="lt-LT" b="1" dirty="0">
                <a:solidFill>
                  <a:srgbClr val="000000"/>
                </a:solidFill>
                <a:latin typeface="Times New Roman"/>
              </a:rPr>
              <a:t>(kodai 5PT-11 ir 5PT-12):  </a:t>
            </a:r>
          </a:p>
          <a:p>
            <a:pPr hangingPunct="0"/>
            <a:r>
              <a:rPr lang="lt-LT" sz="2100" dirty="0">
                <a:solidFill>
                  <a:srgbClr val="000000"/>
                </a:solidFill>
                <a:latin typeface="Times New Roman"/>
              </a:rPr>
              <a:t>1. Nesuarti melioracijos griovio šlaito ir 1 metro pločio apsauginės juostos.</a:t>
            </a:r>
          </a:p>
          <a:p>
            <a:pPr hangingPunct="0"/>
            <a:r>
              <a:rPr lang="lt-LT" sz="2100" dirty="0">
                <a:solidFill>
                  <a:srgbClr val="000000"/>
                </a:solidFill>
                <a:latin typeface="Times New Roman"/>
              </a:rPr>
              <a:t>2. Nenaudoti organinių ir mineralinių trąšų, augalų apsaugos produktų melioracijos griovio šlaite ir 1 metro pločio apsauginėje juostoje.</a:t>
            </a:r>
          </a:p>
          <a:p>
            <a:pPr hangingPunct="0"/>
            <a:r>
              <a:rPr lang="lt-LT" sz="2100" dirty="0">
                <a:solidFill>
                  <a:srgbClr val="000000"/>
                </a:solidFill>
                <a:latin typeface="Times New Roman"/>
              </a:rPr>
              <a:t>3. Pasirinkus melioracijos griovių šlaitų </a:t>
            </a:r>
            <a:r>
              <a:rPr lang="lt-LT" sz="2100" i="1" dirty="0">
                <a:solidFill>
                  <a:srgbClr val="000000"/>
                </a:solidFill>
                <a:latin typeface="Times New Roman"/>
              </a:rPr>
              <a:t>priežiūros būdą, kai nušienauta žolė yra išvežama</a:t>
            </a:r>
            <a:r>
              <a:rPr lang="en-US" sz="2100" i="1" dirty="0">
                <a:solidFill>
                  <a:srgbClr val="000000"/>
                </a:solidFill>
                <a:latin typeface="Times New Roman"/>
              </a:rPr>
              <a:t> </a:t>
            </a:r>
            <a:r>
              <a:rPr lang="en-US" sz="2100" b="1" i="1" dirty="0">
                <a:solidFill>
                  <a:srgbClr val="FF0000"/>
                </a:solidFill>
                <a:latin typeface="Times New Roman"/>
              </a:rPr>
              <a:t>(155 </a:t>
            </a:r>
            <a:r>
              <a:rPr lang="en-US" sz="2100" b="1" i="1" dirty="0" err="1">
                <a:solidFill>
                  <a:srgbClr val="FF0000"/>
                </a:solidFill>
                <a:latin typeface="Times New Roman"/>
              </a:rPr>
              <a:t>Eur</a:t>
            </a:r>
            <a:r>
              <a:rPr lang="en-US" sz="2100" b="1" i="1" dirty="0">
                <a:solidFill>
                  <a:srgbClr val="FF0000"/>
                </a:solidFill>
                <a:latin typeface="Times New Roman"/>
              </a:rPr>
              <a:t>/ha)</a:t>
            </a:r>
            <a:r>
              <a:rPr lang="lt-LT" sz="2100" dirty="0">
                <a:solidFill>
                  <a:srgbClr val="000000"/>
                </a:solidFill>
                <a:latin typeface="Times New Roman"/>
              </a:rPr>
              <a:t>:</a:t>
            </a:r>
          </a:p>
          <a:p>
            <a:pPr hangingPunct="0"/>
            <a:r>
              <a:rPr lang="lt-LT" sz="2100" dirty="0">
                <a:solidFill>
                  <a:srgbClr val="000000"/>
                </a:solidFill>
                <a:latin typeface="Times New Roman"/>
              </a:rPr>
              <a:t>3.1. melioracijos griovio šlaitą ir 1 m pločio apsauginę juostą nušienauti kartą per metus (pradėti šienavimą ne anksčiau kaip rugpjūčio 1 d. ir baigti iki rugsėjo 30 d.);</a:t>
            </a:r>
          </a:p>
          <a:p>
            <a:pPr hangingPunct="0"/>
            <a:r>
              <a:rPr lang="lt-LT" sz="2100" dirty="0">
                <a:solidFill>
                  <a:srgbClr val="000000"/>
                </a:solidFill>
                <a:latin typeface="Times New Roman"/>
              </a:rPr>
              <a:t>3.2. pašalinti krūmus ir jų ataugas, augančias melioracijos griovių šlaituose ir 1 metro pločio apsauginėje juostoje iki rugsėjo 30 d.;</a:t>
            </a:r>
          </a:p>
          <a:p>
            <a:pPr hangingPunct="0"/>
            <a:r>
              <a:rPr lang="lt-LT" sz="2100" dirty="0">
                <a:solidFill>
                  <a:srgbClr val="000000"/>
                </a:solidFill>
                <a:latin typeface="Times New Roman"/>
              </a:rPr>
              <a:t>3.3. iki rugsėjo 30 d išvežti nušienautą žolę, iškirstus krūmų ir jų ataugos;</a:t>
            </a:r>
          </a:p>
          <a:p>
            <a:pPr hangingPunct="0"/>
            <a:r>
              <a:rPr lang="lt-LT" sz="2100" dirty="0">
                <a:solidFill>
                  <a:srgbClr val="000000"/>
                </a:solidFill>
                <a:latin typeface="Times New Roman"/>
              </a:rPr>
              <a:t>3.4. nušienauta (nesusmulkinta arba susmulkinta) žolė negali būti palikta pradalgėse ant melioracijos griovio šlaito bei 1 metro pločio apsauginėje juostoje.</a:t>
            </a: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2786696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16</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4939814"/>
          </a:xfrm>
          <a:prstGeom prst="rect">
            <a:avLst/>
          </a:prstGeom>
        </p:spPr>
        <p:txBody>
          <a:bodyPr wrap="square">
            <a:spAutoFit/>
          </a:bodyPr>
          <a:lstStyle/>
          <a:p>
            <a:pPr algn="ctr" hangingPunct="0"/>
            <a:r>
              <a:rPr lang="lt-LT" sz="2000" dirty="0">
                <a:solidFill>
                  <a:srgbClr val="000000"/>
                </a:solidFill>
                <a:latin typeface="Times New Roman"/>
              </a:rPr>
              <a:t>	</a:t>
            </a:r>
            <a:r>
              <a:rPr lang="lt-LT" b="1" dirty="0">
                <a:solidFill>
                  <a:srgbClr val="000000"/>
                </a:solidFill>
                <a:latin typeface="Times New Roman"/>
              </a:rPr>
              <a:t>Veikla „Melioracijos griovių šlaitų priežiūra“ </a:t>
            </a:r>
          </a:p>
          <a:p>
            <a:pPr algn="ctr" hangingPunct="0"/>
            <a:r>
              <a:rPr lang="lt-LT" b="1" dirty="0">
                <a:solidFill>
                  <a:srgbClr val="000000"/>
                </a:solidFill>
                <a:latin typeface="Times New Roman"/>
              </a:rPr>
              <a:t>(kodai 5PT-11 ir 5PT-12): </a:t>
            </a:r>
          </a:p>
          <a:p>
            <a:pPr hangingPunct="0"/>
            <a:r>
              <a:rPr lang="lt-LT" sz="2100" b="1" dirty="0">
                <a:solidFill>
                  <a:srgbClr val="000000"/>
                </a:solidFill>
                <a:latin typeface="Times New Roman"/>
              </a:rPr>
              <a:t> </a:t>
            </a:r>
            <a:r>
              <a:rPr lang="lt-LT" sz="2100" dirty="0">
                <a:solidFill>
                  <a:srgbClr val="000000"/>
                </a:solidFill>
                <a:latin typeface="Times New Roman"/>
              </a:rPr>
              <a:t>4. Pasirinkus melioracijos griovių šlaitų </a:t>
            </a:r>
            <a:r>
              <a:rPr lang="lt-LT" sz="2100" i="1" dirty="0">
                <a:solidFill>
                  <a:srgbClr val="000000"/>
                </a:solidFill>
                <a:latin typeface="Times New Roman"/>
              </a:rPr>
              <a:t>priežiūros būdą, kai nušienauta žolė yra susmulkinama ir paskleidžiama ant melioracijos griovio šlaito</a:t>
            </a:r>
            <a:r>
              <a:rPr lang="en-US" sz="2100" i="1" dirty="0">
                <a:solidFill>
                  <a:srgbClr val="000000"/>
                </a:solidFill>
                <a:latin typeface="Times New Roman"/>
              </a:rPr>
              <a:t> (</a:t>
            </a:r>
            <a:r>
              <a:rPr lang="en-US" sz="2100" b="1" i="1" dirty="0">
                <a:solidFill>
                  <a:srgbClr val="FF0000"/>
                </a:solidFill>
                <a:latin typeface="Times New Roman"/>
              </a:rPr>
              <a:t>141 </a:t>
            </a:r>
            <a:r>
              <a:rPr lang="en-US" sz="2100" b="1" i="1" dirty="0" err="1">
                <a:solidFill>
                  <a:srgbClr val="FF0000"/>
                </a:solidFill>
                <a:latin typeface="Times New Roman"/>
              </a:rPr>
              <a:t>Eur</a:t>
            </a:r>
            <a:r>
              <a:rPr lang="en-US" sz="2100" b="1" i="1" dirty="0">
                <a:solidFill>
                  <a:srgbClr val="FF0000"/>
                </a:solidFill>
                <a:latin typeface="Times New Roman"/>
              </a:rPr>
              <a:t>/ha)</a:t>
            </a:r>
            <a:r>
              <a:rPr lang="lt-LT" sz="2100" dirty="0">
                <a:solidFill>
                  <a:srgbClr val="000000"/>
                </a:solidFill>
                <a:latin typeface="Times New Roman"/>
              </a:rPr>
              <a:t>:</a:t>
            </a:r>
          </a:p>
          <a:p>
            <a:pPr hangingPunct="0"/>
            <a:r>
              <a:rPr lang="lt-LT" sz="2100" dirty="0">
                <a:solidFill>
                  <a:srgbClr val="000000"/>
                </a:solidFill>
                <a:latin typeface="Times New Roman"/>
              </a:rPr>
              <a:t>4.1. melioracijos griovio šlaitą ir 1 metro pločio apsauginę juostą nušienauti kartą per metus (pradėti šienavimą ne anksčiau kaip rugpjūčio 1 </a:t>
            </a:r>
            <a:r>
              <a:rPr lang="lt-LT" sz="2100" dirty="0" err="1">
                <a:solidFill>
                  <a:srgbClr val="000000"/>
                </a:solidFill>
                <a:latin typeface="Times New Roman"/>
              </a:rPr>
              <a:t>d</a:t>
            </a:r>
            <a:r>
              <a:rPr lang="lt-LT" sz="2100" dirty="0">
                <a:solidFill>
                  <a:srgbClr val="000000"/>
                </a:solidFill>
                <a:latin typeface="Times New Roman"/>
              </a:rPr>
              <a:t>. ir baigti iki rugsėjo 30 </a:t>
            </a:r>
            <a:r>
              <a:rPr lang="lt-LT" sz="2100" dirty="0" err="1">
                <a:solidFill>
                  <a:srgbClr val="000000"/>
                </a:solidFill>
                <a:latin typeface="Times New Roman"/>
              </a:rPr>
              <a:t>d</a:t>
            </a:r>
            <a:r>
              <a:rPr lang="lt-LT" sz="2100" dirty="0">
                <a:solidFill>
                  <a:srgbClr val="000000"/>
                </a:solidFill>
                <a:latin typeface="Times New Roman"/>
              </a:rPr>
              <a:t>.);</a:t>
            </a:r>
          </a:p>
          <a:p>
            <a:pPr hangingPunct="0"/>
            <a:r>
              <a:rPr lang="lt-LT" sz="2100" dirty="0">
                <a:solidFill>
                  <a:srgbClr val="000000"/>
                </a:solidFill>
                <a:latin typeface="Times New Roman"/>
              </a:rPr>
              <a:t>4.2. nušienauta žolė gali būti smulkinama ne anksčiau kaip rugpjūčio 1 </a:t>
            </a:r>
            <a:r>
              <a:rPr lang="lt-LT" sz="2100" dirty="0" err="1">
                <a:solidFill>
                  <a:srgbClr val="000000"/>
                </a:solidFill>
                <a:latin typeface="Times New Roman"/>
              </a:rPr>
              <a:t>d</a:t>
            </a:r>
            <a:r>
              <a:rPr lang="lt-LT" sz="2100" dirty="0">
                <a:solidFill>
                  <a:srgbClr val="000000"/>
                </a:solidFill>
                <a:latin typeface="Times New Roman"/>
              </a:rPr>
              <a:t>. ir ne vėliau kaip iki rugsėjo 30 </a:t>
            </a:r>
            <a:r>
              <a:rPr lang="lt-LT" sz="2100" dirty="0" err="1">
                <a:solidFill>
                  <a:srgbClr val="000000"/>
                </a:solidFill>
                <a:latin typeface="Times New Roman"/>
              </a:rPr>
              <a:t>d</a:t>
            </a:r>
            <a:r>
              <a:rPr lang="lt-LT" sz="2100" dirty="0">
                <a:solidFill>
                  <a:srgbClr val="000000"/>
                </a:solidFill>
                <a:latin typeface="Times New Roman"/>
              </a:rPr>
              <a:t>. Nesusmulkinta žolė negali būti palikta pradalgėse ant melioracijos griovio šlaito ir 1 metro pločio apsauginėje juostoje;</a:t>
            </a:r>
          </a:p>
          <a:p>
            <a:pPr hangingPunct="0"/>
            <a:r>
              <a:rPr lang="lt-LT" sz="2100" dirty="0">
                <a:solidFill>
                  <a:srgbClr val="000000"/>
                </a:solidFill>
                <a:latin typeface="Times New Roman"/>
              </a:rPr>
              <a:t>4.3. pašalinti krūmus ir jų ataugas, augančias melioracijos griovių šlaituose ir 1 metro pločio apsauginėje juostoje iki rugsėjo 30 </a:t>
            </a:r>
            <a:r>
              <a:rPr lang="lt-LT" sz="2100" dirty="0" err="1">
                <a:solidFill>
                  <a:srgbClr val="000000"/>
                </a:solidFill>
                <a:latin typeface="Times New Roman"/>
              </a:rPr>
              <a:t>d</a:t>
            </a:r>
            <a:r>
              <a:rPr lang="lt-LT" sz="2100" dirty="0">
                <a:solidFill>
                  <a:srgbClr val="000000"/>
                </a:solidFill>
                <a:latin typeface="Times New Roman"/>
              </a:rPr>
              <a:t>.</a:t>
            </a:r>
          </a:p>
          <a:p>
            <a:pPr hangingPunct="0"/>
            <a:endParaRPr lang="lt-LT" sz="2000" b="1" dirty="0">
              <a:solidFill>
                <a:srgbClr val="000000"/>
              </a:solidFill>
              <a:latin typeface="Times New Roman"/>
            </a:endParaRPr>
          </a:p>
          <a:p>
            <a:pPr hangingPunct="0"/>
            <a:endParaRPr lang="lt-LT" sz="2000" b="1"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231070206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17</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5786199"/>
          </a:xfrm>
          <a:prstGeom prst="rect">
            <a:avLst/>
          </a:prstGeom>
        </p:spPr>
        <p:txBody>
          <a:bodyPr wrap="square">
            <a:spAutoFit/>
          </a:bodyPr>
          <a:lstStyle/>
          <a:p>
            <a:pPr hangingPunct="0"/>
            <a:r>
              <a:rPr lang="lt-LT" sz="2000" dirty="0">
                <a:solidFill>
                  <a:srgbClr val="000000"/>
                </a:solidFill>
                <a:latin typeface="Times New Roman"/>
              </a:rPr>
              <a:t>	</a:t>
            </a:r>
            <a:r>
              <a:rPr lang="lt-LT" b="1" dirty="0">
                <a:solidFill>
                  <a:srgbClr val="000000"/>
                </a:solidFill>
                <a:latin typeface="Times New Roman"/>
              </a:rPr>
              <a:t>Veikla „Tausojanti aplinką vaisių ir daržovių auginimo sistema“ (deklaruojama pagal auginamą kultūrą)</a:t>
            </a:r>
            <a:r>
              <a:rPr lang="en-US" b="1" dirty="0">
                <a:solidFill>
                  <a:srgbClr val="000000"/>
                </a:solidFill>
                <a:latin typeface="Times New Roman"/>
              </a:rPr>
              <a:t> (</a:t>
            </a:r>
            <a:r>
              <a:rPr lang="lt-LT" b="1" dirty="0">
                <a:solidFill>
                  <a:srgbClr val="000000"/>
                </a:solidFill>
                <a:latin typeface="Times New Roman"/>
              </a:rPr>
              <a:t>daržovėms ir bulvėms – </a:t>
            </a:r>
            <a:r>
              <a:rPr lang="lt-LT" b="1" dirty="0">
                <a:solidFill>
                  <a:srgbClr val="FF0000"/>
                </a:solidFill>
                <a:latin typeface="Times New Roman"/>
              </a:rPr>
              <a:t>318 </a:t>
            </a:r>
            <a:r>
              <a:rPr lang="lt-LT" b="1" dirty="0" err="1">
                <a:solidFill>
                  <a:srgbClr val="FF0000"/>
                </a:solidFill>
                <a:latin typeface="Times New Roman"/>
              </a:rPr>
              <a:t>Eur</a:t>
            </a:r>
            <a:r>
              <a:rPr lang="en-US" b="1" dirty="0">
                <a:solidFill>
                  <a:srgbClr val="FF0000"/>
                </a:solidFill>
                <a:latin typeface="Times New Roman"/>
              </a:rPr>
              <a:t>/</a:t>
            </a:r>
            <a:r>
              <a:rPr lang="lt-LT" b="1" dirty="0">
                <a:solidFill>
                  <a:srgbClr val="FF0000"/>
                </a:solidFill>
                <a:latin typeface="Times New Roman"/>
              </a:rPr>
              <a:t>ha</a:t>
            </a:r>
            <a:r>
              <a:rPr lang="en-US" b="1" dirty="0">
                <a:solidFill>
                  <a:srgbClr val="000000"/>
                </a:solidFill>
                <a:latin typeface="Times New Roman"/>
              </a:rPr>
              <a:t>, </a:t>
            </a:r>
            <a:r>
              <a:rPr lang="lt-LT" b="1" dirty="0">
                <a:solidFill>
                  <a:srgbClr val="000000"/>
                </a:solidFill>
                <a:latin typeface="Times New Roman"/>
              </a:rPr>
              <a:t>vaisiams ir uogoms – </a:t>
            </a:r>
            <a:r>
              <a:rPr lang="lt-LT" b="1" dirty="0">
                <a:solidFill>
                  <a:srgbClr val="FF0000"/>
                </a:solidFill>
                <a:latin typeface="Times New Roman"/>
              </a:rPr>
              <a:t>336 </a:t>
            </a:r>
            <a:r>
              <a:rPr lang="lt-LT" b="1" dirty="0" err="1">
                <a:solidFill>
                  <a:srgbClr val="FF0000"/>
                </a:solidFill>
                <a:latin typeface="Times New Roman"/>
              </a:rPr>
              <a:t>Eur</a:t>
            </a:r>
            <a:r>
              <a:rPr lang="en-US" b="1" dirty="0">
                <a:solidFill>
                  <a:srgbClr val="FF0000"/>
                </a:solidFill>
                <a:latin typeface="Times New Roman"/>
              </a:rPr>
              <a:t>/</a:t>
            </a:r>
            <a:r>
              <a:rPr lang="lt-LT" b="1" dirty="0">
                <a:solidFill>
                  <a:srgbClr val="FF0000"/>
                </a:solidFill>
                <a:latin typeface="Times New Roman"/>
              </a:rPr>
              <a:t>ha</a:t>
            </a:r>
            <a:r>
              <a:rPr lang="en-US" b="1" dirty="0">
                <a:solidFill>
                  <a:srgbClr val="000000"/>
                </a:solidFill>
                <a:latin typeface="Times New Roman"/>
              </a:rPr>
              <a:t>)</a:t>
            </a:r>
            <a:r>
              <a:rPr lang="lt-LT" b="1" dirty="0">
                <a:solidFill>
                  <a:srgbClr val="000000"/>
                </a:solidFill>
                <a:latin typeface="Times New Roman"/>
              </a:rPr>
              <a:t>:</a:t>
            </a:r>
          </a:p>
          <a:p>
            <a:pPr algn="just" hangingPunct="0"/>
            <a:r>
              <a:rPr lang="lt-LT" sz="1900" dirty="0">
                <a:solidFill>
                  <a:srgbClr val="000000"/>
                </a:solidFill>
                <a:latin typeface="Times New Roman"/>
              </a:rPr>
              <a:t>1. </a:t>
            </a:r>
            <a:r>
              <a:rPr lang="lt-LT" sz="1900" dirty="0">
                <a:solidFill>
                  <a:srgbClr val="000000"/>
                </a:solidFill>
                <a:latin typeface="Times New Roman"/>
              </a:rPr>
              <a:t>prisiimtų įsipareigojimų laikotarpiu, siekdamas įgyti veiklai įgyvendinti reikalingų žinių ir gebėjimų, naudotis individualiomis specializuotų konsultantų teikiamomis konsultavimo paslaugomis. Konsultavimo paslaugų teikimo trukmė turi būti ne trumpesnė nei 4 valandos kiekvienais metais per įsipareigojimų laikotarpį. Individualios konsultavimo paslaugos gali būti kompensuojamos pagal Lietuvos kaimo plėtros 2014–2020 metų programos priemonę „Konsultavimo paslaugos, ūkio valdymo ir ūkininkų pavadavimo paslaugos“ ir (arba) mokama už jas iš pareiškėjo ir (arba) paramos gavėjo lėšų. Agentūrai patikros vietoje metu turi būti pateikta:</a:t>
            </a:r>
          </a:p>
          <a:p>
            <a:pPr algn="just" hangingPunct="0"/>
            <a:r>
              <a:rPr lang="lt-LT" sz="1900" dirty="0">
                <a:solidFill>
                  <a:srgbClr val="000000"/>
                </a:solidFill>
                <a:latin typeface="Times New Roman"/>
              </a:rPr>
              <a:t>1.1. individualių konsultavimo paslaugų teikimo sutarties, sudarytos su specializuotu konsultantu, kopija; </a:t>
            </a:r>
          </a:p>
          <a:p>
            <a:pPr algn="just" hangingPunct="0"/>
            <a:r>
              <a:rPr lang="lt-LT" sz="1900" dirty="0">
                <a:solidFill>
                  <a:srgbClr val="000000"/>
                </a:solidFill>
                <a:latin typeface="Times New Roman"/>
              </a:rPr>
              <a:t>1.2. individualių konsultavimo paslaugų suteikimo akto, kuriame detaliai turi būti nurodytos veiklos sritys, pagal kurias teiktos konsultavimo paslaugos, konsultavimo paslaugų teikimo trukmė (valandomis), konsultacijas suteikęs specializuotas konsultantas ir apmokėtos sumos už kiekvieną konsultavimo paslaugą, kopija;</a:t>
            </a:r>
          </a:p>
          <a:p>
            <a:pPr algn="just" hangingPunct="0"/>
            <a:endParaRPr lang="lt-LT" sz="1900" dirty="0">
              <a:solidFill>
                <a:srgbClr val="000000"/>
              </a:solidFill>
              <a:latin typeface="Times New Roman"/>
            </a:endParaRPr>
          </a:p>
          <a:p>
            <a:pPr hangingPunct="0"/>
            <a:endParaRPr lang="lt-LT" sz="1900" b="1"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381810284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18</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6370975"/>
          </a:xfrm>
          <a:prstGeom prst="rect">
            <a:avLst/>
          </a:prstGeom>
        </p:spPr>
        <p:txBody>
          <a:bodyPr wrap="square">
            <a:spAutoFit/>
          </a:bodyPr>
          <a:lstStyle/>
          <a:p>
            <a:pPr algn="just" hangingPunct="0"/>
            <a:r>
              <a:rPr lang="lt-LT" sz="1850" dirty="0">
                <a:solidFill>
                  <a:srgbClr val="000000"/>
                </a:solidFill>
                <a:latin typeface="Times New Roman"/>
              </a:rPr>
              <a:t>1.3. jei už individualias konsultavimo paslaugas mokėta pareiškėjo ir (arba) paramos gavėjo lėšomis, taip pat turi būti pateikta Konsultavimo įstaigų ir konsultantų akreditavimo taisyklių, patvirtintų Lietuvos Respublikos žemės ūkio ministro 2007 m. gegužės 18 d. įsakymu Nr. 3D-242 „Dėl Konsultavimo įstaigų ir konsultantų akreditavimo taisyklių patvirtinimo“, nustatyta tvarka konsultavimo paslaugas teikiančiam specializuotam konsultantui išduoto akreditavimo pažymėjimo kopija;</a:t>
            </a:r>
          </a:p>
          <a:p>
            <a:pPr algn="just" hangingPunct="0"/>
            <a:r>
              <a:rPr lang="lt-LT" sz="1850" dirty="0">
                <a:solidFill>
                  <a:srgbClr val="000000"/>
                </a:solidFill>
                <a:latin typeface="Times New Roman"/>
              </a:rPr>
              <a:t>2. turėti sertifikatą. Pirmaisiais metais šioje veikloje dalyvaujantiems pareiškėjams paramos paraiškos pateikimo metu sertifikato turėti nereikalaujama, tačiau kol sertifikatas neišduotas, kompensacinė išmoka veikloje dalyvaujantiems pareiškėjams neišmokama;</a:t>
            </a:r>
          </a:p>
          <a:p>
            <a:pPr algn="just" hangingPunct="0"/>
            <a:r>
              <a:rPr lang="lt-LT" sz="1850" dirty="0">
                <a:solidFill>
                  <a:srgbClr val="000000"/>
                </a:solidFill>
                <a:latin typeface="Times New Roman"/>
              </a:rPr>
              <a:t>3. antroje augalų vegetacijos pusėje piktžoles naikinti tik mechaninėmis priemonėmis;</a:t>
            </a:r>
          </a:p>
          <a:p>
            <a:pPr algn="just" hangingPunct="0"/>
            <a:r>
              <a:rPr lang="lt-LT" sz="1850" dirty="0">
                <a:solidFill>
                  <a:srgbClr val="000000"/>
                </a:solidFill>
                <a:latin typeface="Times New Roman"/>
              </a:rPr>
              <a:t>4. augalų apsaugos produktus, turinčius tos pačios veikliosios medžiagos, naudoti ne dažniau kaip 2 kartus per vegetacijos laikotarpį;</a:t>
            </a:r>
          </a:p>
          <a:p>
            <a:pPr algn="just" hangingPunct="0"/>
            <a:r>
              <a:rPr lang="lt-LT" sz="1850" dirty="0">
                <a:solidFill>
                  <a:srgbClr val="000000"/>
                </a:solidFill>
                <a:latin typeface="Times New Roman"/>
              </a:rPr>
              <a:t>5. nenaudoti toksiškų ir labai toksiškų, paženklintų „T“ bei „T+“ augalų apsaugos produktų, vaisių, uogų ir daržovių apsaugai;</a:t>
            </a:r>
          </a:p>
          <a:p>
            <a:pPr algn="just" hangingPunct="0"/>
            <a:r>
              <a:rPr lang="lt-LT" sz="1850" dirty="0">
                <a:solidFill>
                  <a:srgbClr val="000000"/>
                </a:solidFill>
                <a:latin typeface="Times New Roman"/>
              </a:rPr>
              <a:t>6. laikantis kiekvienai rūšiai reikalingos fitosanitarinės pertraukos sudaryti ir vykdyti sėjomainos planą. Sėjomainos plano kopija turi būti pateikta Agentūrai patikros vietoje metu; </a:t>
            </a:r>
          </a:p>
          <a:p>
            <a:pPr algn="just" hangingPunct="0"/>
            <a:r>
              <a:rPr lang="lt-LT" sz="1850" dirty="0">
                <a:solidFill>
                  <a:srgbClr val="000000"/>
                </a:solidFill>
                <a:latin typeface="Times New Roman"/>
              </a:rPr>
              <a:t>7. kiekvienais metais vadovaujantis dirvožemio ir (arba) augalo laboratoriniais tyrimais sudaryti ir vykdyti tręšimo planą. Tręšimo plano kopija turi būti pateikta Agentūrai patikros vietoje metu. </a:t>
            </a:r>
            <a:endParaRPr lang="lt-LT" sz="1850" dirty="0">
              <a:solidFill>
                <a:srgbClr val="000000"/>
              </a:solidFill>
              <a:latin typeface="Times New Roman"/>
            </a:endParaRPr>
          </a:p>
          <a:p>
            <a:pPr algn="just" hangingPunct="0"/>
            <a:r>
              <a:rPr lang="lt-LT" sz="1900" dirty="0">
                <a:solidFill>
                  <a:srgbClr val="000000"/>
                </a:solidFill>
                <a:latin typeface="Times New Roman"/>
              </a:rPr>
              <a:t>	</a:t>
            </a:r>
          </a:p>
          <a:p>
            <a:pPr hangingPunct="0"/>
            <a:endParaRPr lang="lt-LT" sz="1900" b="1"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244929453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19</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4524315"/>
          </a:xfrm>
          <a:prstGeom prst="rect">
            <a:avLst/>
          </a:prstGeom>
        </p:spPr>
        <p:txBody>
          <a:bodyPr wrap="square">
            <a:spAutoFit/>
          </a:bodyPr>
          <a:lstStyle/>
          <a:p>
            <a:pPr algn="ctr" hangingPunct="0"/>
            <a:r>
              <a:rPr lang="lt-LT" b="1" dirty="0">
                <a:solidFill>
                  <a:srgbClr val="000000"/>
                </a:solidFill>
                <a:latin typeface="Times New Roman"/>
              </a:rPr>
              <a:t>Veikla „Dirvožemio apsauga“</a:t>
            </a:r>
            <a:r>
              <a:rPr lang="lt-LT" b="1" dirty="0">
                <a:solidFill>
                  <a:srgbClr val="FF0000"/>
                </a:solidFill>
                <a:latin typeface="Times New Roman"/>
              </a:rPr>
              <a:t>(45 </a:t>
            </a:r>
            <a:r>
              <a:rPr lang="lt-LT" b="1" dirty="0" err="1">
                <a:solidFill>
                  <a:srgbClr val="FF0000"/>
                </a:solidFill>
                <a:latin typeface="Times New Roman"/>
              </a:rPr>
              <a:t>Eur</a:t>
            </a:r>
            <a:r>
              <a:rPr lang="lt-LT" b="1" dirty="0">
                <a:solidFill>
                  <a:srgbClr val="FF0000"/>
                </a:solidFill>
                <a:latin typeface="Times New Roman"/>
              </a:rPr>
              <a:t>/ha)</a:t>
            </a:r>
            <a:endParaRPr lang="lt-LT" b="1" dirty="0">
              <a:solidFill>
                <a:srgbClr val="000000"/>
              </a:solidFill>
              <a:latin typeface="Times New Roman"/>
            </a:endParaRPr>
          </a:p>
          <a:p>
            <a:pPr algn="ctr" hangingPunct="0"/>
            <a:r>
              <a:rPr lang="lt-LT" b="1" dirty="0">
                <a:solidFill>
                  <a:srgbClr val="000000"/>
                </a:solidFill>
                <a:latin typeface="Times New Roman"/>
              </a:rPr>
              <a:t>(deklaruojama pagal auginamą kultūrą)</a:t>
            </a:r>
          </a:p>
          <a:p>
            <a:pPr algn="just" hangingPunct="0"/>
            <a:endParaRPr lang="lt-LT" sz="1900" dirty="0">
              <a:solidFill>
                <a:srgbClr val="000000"/>
              </a:solidFill>
              <a:latin typeface="Times New Roman"/>
            </a:endParaRPr>
          </a:p>
          <a:p>
            <a:pPr algn="just" hangingPunct="0"/>
            <a:r>
              <a:rPr lang="lt-LT" sz="1900" dirty="0">
                <a:solidFill>
                  <a:srgbClr val="000000"/>
                </a:solidFill>
                <a:latin typeface="Times New Roman"/>
              </a:rPr>
              <a:t>	1. Pareiškėjas pasirinktinai gali prisiimti </a:t>
            </a:r>
            <a:r>
              <a:rPr lang="lt-LT" sz="1900" b="1" dirty="0">
                <a:solidFill>
                  <a:srgbClr val="000000"/>
                </a:solidFill>
                <a:latin typeface="Times New Roman"/>
              </a:rPr>
              <a:t>įsipareigojimus </a:t>
            </a:r>
            <a:r>
              <a:rPr lang="lt-LT" sz="1900" dirty="0">
                <a:solidFill>
                  <a:srgbClr val="000000"/>
                </a:solidFill>
                <a:latin typeface="Times New Roman"/>
              </a:rPr>
              <a:t>– auginti ankštinius augalus (arba jų mišinį) ir (arba) įsėti daugiamečių žolių įsėlį:</a:t>
            </a:r>
          </a:p>
          <a:p>
            <a:pPr algn="just" hangingPunct="0"/>
            <a:r>
              <a:rPr lang="lt-LT" sz="1900" dirty="0">
                <a:solidFill>
                  <a:srgbClr val="000000"/>
                </a:solidFill>
                <a:latin typeface="Times New Roman"/>
              </a:rPr>
              <a:t>	1.1. </a:t>
            </a:r>
            <a:r>
              <a:rPr lang="lt-LT" sz="1900" b="1" i="1" dirty="0">
                <a:solidFill>
                  <a:srgbClr val="000000"/>
                </a:solidFill>
                <a:latin typeface="Times New Roman"/>
              </a:rPr>
              <a:t>ankštiniai augalai arba jų mišinys </a:t>
            </a:r>
            <a:r>
              <a:rPr lang="lt-LT" sz="1900" dirty="0">
                <a:solidFill>
                  <a:srgbClr val="000000"/>
                </a:solidFill>
                <a:latin typeface="Times New Roman"/>
              </a:rPr>
              <a:t>kiekvienais metais turi sudaryti ne mažiau kaip 20 proc. nuo įsipareigoto pagal veiklą ariamosios žemės ploto. „Rizikos“ vandens telkinių teritorijoje ankštiniais augalais arba jų mišiniu užsėtas plotas kiekvienais metais turi sudaryti ne mažiau kaip 30 proc. nuo įsipareigoto pagal veiklą ariamosios žemės ploto. (Ankštinių augalų sąrašas pateikiamas šių taisyklių 5 priede):</a:t>
            </a:r>
          </a:p>
          <a:p>
            <a:pPr marL="342900" indent="-342900" algn="just" hangingPunct="0">
              <a:buFontTx/>
              <a:buChar char="-"/>
            </a:pPr>
            <a:r>
              <a:rPr lang="lt-LT" sz="1800" dirty="0">
                <a:solidFill>
                  <a:srgbClr val="000000"/>
                </a:solidFill>
                <a:latin typeface="Times New Roman" panose="02020603050405020304" pitchFamily="18" charset="0"/>
                <a:ea typeface="Times New Roman" panose="02020603050405020304" pitchFamily="18" charset="0"/>
              </a:rPr>
              <a:t>pasėtus ankštinius augalus ir (arba) jų mišinį deklaruoti pasėjimo metais;</a:t>
            </a:r>
            <a:endParaRPr lang="lt-LT" sz="1800" dirty="0">
              <a:latin typeface="Times New Roman" panose="02020603050405020304" pitchFamily="18" charset="0"/>
              <a:ea typeface="Times New Roman" panose="02020603050405020304" pitchFamily="18" charset="0"/>
            </a:endParaRPr>
          </a:p>
          <a:p>
            <a:pPr marL="342900" indent="-342900" algn="just" hangingPunct="0">
              <a:buFontTx/>
              <a:buChar char="-"/>
            </a:pPr>
            <a:r>
              <a:rPr lang="lt-LT" sz="1800" dirty="0">
                <a:solidFill>
                  <a:schemeClr val="tx1"/>
                </a:solidFill>
                <a:latin typeface="Times New Roman" panose="02020603050405020304" pitchFamily="18" charset="0"/>
                <a:ea typeface="Times New Roman" panose="02020603050405020304" pitchFamily="18" charset="0"/>
              </a:rPr>
              <a:t>ankštinius augalus ir (arba) jų mišinį </a:t>
            </a:r>
            <a:r>
              <a:rPr lang="lt-LT" sz="1800" dirty="0">
                <a:solidFill>
                  <a:srgbClr val="000000"/>
                </a:solidFill>
                <a:latin typeface="Times New Roman" panose="02020603050405020304" pitchFamily="18" charset="0"/>
                <a:ea typeface="Times New Roman" panose="02020603050405020304" pitchFamily="18" charset="0"/>
              </a:rPr>
              <a:t>suarti pasėjimo metais nuo rugpjūčio 15 d. iki spalio 1 d.</a:t>
            </a:r>
            <a:endParaRPr lang="lt-LT" sz="1800" dirty="0">
              <a:latin typeface="Times New Roman" panose="02020603050405020304" pitchFamily="18" charset="0"/>
              <a:ea typeface="Times New Roman" panose="02020603050405020304" pitchFamily="18" charset="0"/>
            </a:endParaRPr>
          </a:p>
          <a:p>
            <a:pPr algn="just" hangingPunct="0"/>
            <a:endParaRPr lang="lt-LT" sz="1900" dirty="0">
              <a:solidFill>
                <a:srgbClr val="000000"/>
              </a:solidFill>
              <a:latin typeface="Times New Roman"/>
            </a:endParaRPr>
          </a:p>
          <a:p>
            <a:pPr hangingPunct="0"/>
            <a:endParaRPr lang="lt-LT" sz="1900" b="1"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397240190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pPr>
                <a:defRPr/>
              </a:pPr>
              <a:t>2</a:t>
            </a:fld>
            <a:endParaRPr lang="lt-LT"/>
          </a:p>
        </p:txBody>
      </p:sp>
      <p:sp>
        <p:nvSpPr>
          <p:cNvPr id="3" name="Stačiakampis 2"/>
          <p:cNvSpPr/>
          <p:nvPr/>
        </p:nvSpPr>
        <p:spPr>
          <a:xfrm>
            <a:off x="552779" y="166415"/>
            <a:ext cx="8153400"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lt-LT" sz="3000" b="1" i="0" u="none" strike="noStrike" kern="0" cap="none" spc="0" normalizeH="0" baseline="0" noProof="0" dirty="0">
                <a:ln>
                  <a:noFill/>
                </a:ln>
                <a:solidFill>
                  <a:srgbClr val="008000"/>
                </a:solidFill>
                <a:effectLst/>
                <a:uLnTx/>
                <a:uFillTx/>
                <a:latin typeface="+mj-lt"/>
                <a:ea typeface="+mj-ea"/>
                <a:cs typeface="+mj-cs"/>
              </a:rPr>
              <a:t>Priemonės „Agrarinė aplinkosauga ir klimatas“ populiariausios veiklos</a:t>
            </a:r>
            <a:endParaRPr kumimoji="0" lang="lt-LT" sz="1800" b="1" i="0" u="none" strike="noStrike" kern="0" cap="none" spc="0" normalizeH="0" baseline="0" noProof="0" dirty="0">
              <a:ln>
                <a:noFill/>
              </a:ln>
              <a:solidFill>
                <a:srgbClr val="008000"/>
              </a:solidFill>
              <a:effectLst/>
              <a:uLnTx/>
              <a:uFillTx/>
              <a:latin typeface="+mj-lt"/>
            </a:endParaRPr>
          </a:p>
        </p:txBody>
      </p:sp>
      <p:pic>
        <p:nvPicPr>
          <p:cNvPr id="5" name="Paveikslėlis 4"/>
          <p:cNvPicPr>
            <a:picLocks noChangeAspect="1"/>
          </p:cNvPicPr>
          <p:nvPr/>
        </p:nvPicPr>
        <p:blipFill>
          <a:blip r:embed="rId2"/>
          <a:stretch>
            <a:fillRect/>
          </a:stretch>
        </p:blipFill>
        <p:spPr>
          <a:xfrm>
            <a:off x="552779" y="1389846"/>
            <a:ext cx="7996646" cy="4495799"/>
          </a:xfrm>
          <a:prstGeom prst="rect">
            <a:avLst/>
          </a:prstGeom>
        </p:spPr>
      </p:pic>
    </p:spTree>
    <p:extLst>
      <p:ext uri="{BB962C8B-B14F-4D97-AF65-F5344CB8AC3E}">
        <p14:creationId xmlns:p14="http://schemas.microsoft.com/office/powerpoint/2010/main" val="39648979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20</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685800"/>
            <a:ext cx="8763000" cy="5078313"/>
          </a:xfrm>
          <a:prstGeom prst="rect">
            <a:avLst/>
          </a:prstGeom>
        </p:spPr>
        <p:txBody>
          <a:bodyPr wrap="square">
            <a:spAutoFit/>
          </a:bodyPr>
          <a:lstStyle/>
          <a:p>
            <a:pPr algn="ctr" hangingPunct="0"/>
            <a:r>
              <a:rPr lang="lt-LT" b="1" dirty="0">
                <a:solidFill>
                  <a:srgbClr val="000000"/>
                </a:solidFill>
                <a:latin typeface="Times New Roman"/>
              </a:rPr>
              <a:t>Veikla „Dirvožemio apsauga“ </a:t>
            </a:r>
          </a:p>
          <a:p>
            <a:pPr algn="ctr" hangingPunct="0"/>
            <a:r>
              <a:rPr lang="lt-LT" b="1" dirty="0">
                <a:solidFill>
                  <a:srgbClr val="000000"/>
                </a:solidFill>
                <a:latin typeface="Times New Roman"/>
              </a:rPr>
              <a:t>(deklaruojama pagal auginamą kultūrą):</a:t>
            </a:r>
          </a:p>
          <a:p>
            <a:pPr hangingPunct="0"/>
            <a:r>
              <a:rPr lang="lt-LT" sz="1900" dirty="0">
                <a:solidFill>
                  <a:srgbClr val="000000"/>
                </a:solidFill>
                <a:latin typeface="Times New Roman"/>
              </a:rPr>
              <a:t>	</a:t>
            </a:r>
          </a:p>
          <a:p>
            <a:pPr hangingPunct="0"/>
            <a:r>
              <a:rPr lang="lt-LT" sz="1900" dirty="0">
                <a:solidFill>
                  <a:srgbClr val="000000"/>
                </a:solidFill>
                <a:latin typeface="Times New Roman"/>
              </a:rPr>
              <a:t>	1. Pareiškėjas pasirinktinai gali prisiimti </a:t>
            </a:r>
            <a:r>
              <a:rPr lang="lt-LT" sz="1900" b="1" dirty="0">
                <a:solidFill>
                  <a:srgbClr val="000000"/>
                </a:solidFill>
                <a:latin typeface="Times New Roman"/>
              </a:rPr>
              <a:t>įsipareigojimus </a:t>
            </a:r>
            <a:r>
              <a:rPr lang="lt-LT" sz="1900" dirty="0">
                <a:solidFill>
                  <a:srgbClr val="000000"/>
                </a:solidFill>
                <a:latin typeface="Times New Roman"/>
              </a:rPr>
              <a:t>– auginti ankštinius augalus (arba jų mišinį) ir (arba) įsėti daugiamečių žolių įsėlį:</a:t>
            </a:r>
          </a:p>
          <a:p>
            <a:pPr indent="450850" hangingPunct="0">
              <a:spcAft>
                <a:spcPts val="0"/>
              </a:spcAft>
            </a:pPr>
            <a:r>
              <a:rPr lang="lt-LT" sz="1900" dirty="0">
                <a:solidFill>
                  <a:srgbClr val="000000"/>
                </a:solidFill>
                <a:latin typeface="Times New Roman"/>
              </a:rPr>
              <a:t>	1.2. </a:t>
            </a:r>
            <a:r>
              <a:rPr lang="lt-LT" sz="1900" b="1" i="1" dirty="0">
                <a:solidFill>
                  <a:srgbClr val="000000"/>
                </a:solidFill>
                <a:latin typeface="Times New Roman"/>
              </a:rPr>
              <a:t>daugiamečių žolių įsėlis </a:t>
            </a:r>
            <a:r>
              <a:rPr lang="lt-LT" sz="1900" dirty="0">
                <a:solidFill>
                  <a:srgbClr val="000000"/>
                </a:solidFill>
                <a:latin typeface="Times New Roman"/>
              </a:rPr>
              <a:t>turi būti ne mažiau kaip 20 </a:t>
            </a:r>
            <a:r>
              <a:rPr lang="lt-LT" sz="1900" dirty="0" err="1">
                <a:solidFill>
                  <a:srgbClr val="000000"/>
                </a:solidFill>
                <a:latin typeface="Times New Roman"/>
              </a:rPr>
              <a:t>proc</a:t>
            </a:r>
            <a:r>
              <a:rPr lang="lt-LT" sz="1900" dirty="0">
                <a:solidFill>
                  <a:srgbClr val="000000"/>
                </a:solidFill>
                <a:latin typeface="Times New Roman"/>
              </a:rPr>
              <a:t>. nuo įsipareigoto pagal veiklą ariamosios žemės ploto ir išlaikomas 2 metus tame pačiame lauke nuo įsėjimo metų. „Rizikos“ vandens telkinių teritorijoje daugiamečių žolių įsėlis turi būti ne mažiau kaip 30 </a:t>
            </a:r>
            <a:r>
              <a:rPr lang="lt-LT" sz="1900" dirty="0" err="1">
                <a:solidFill>
                  <a:srgbClr val="000000"/>
                </a:solidFill>
                <a:latin typeface="Times New Roman"/>
              </a:rPr>
              <a:t>proc</a:t>
            </a:r>
            <a:r>
              <a:rPr lang="lt-LT" sz="1900" dirty="0">
                <a:solidFill>
                  <a:srgbClr val="000000"/>
                </a:solidFill>
                <a:latin typeface="Times New Roman"/>
              </a:rPr>
              <a:t>. nuo įsipareigoto pagal veiklą ariamosios žemės ploto ir išlaikomas 2 metus tame pačiame lauke nuo įsėjimo metų. </a:t>
            </a:r>
            <a:r>
              <a:rPr lang="lt-LT" sz="1800" i="1" dirty="0">
                <a:solidFill>
                  <a:srgbClr val="000000"/>
                </a:solidFill>
                <a:latin typeface="Times New Roman"/>
              </a:rPr>
              <a:t>(Daugiamečių žolių sąrašas pateikiamas Taisyklių priede):</a:t>
            </a:r>
          </a:p>
          <a:p>
            <a:pPr marL="342900" indent="-342900" algn="just" hangingPunct="0">
              <a:spcAft>
                <a:spcPts val="0"/>
              </a:spcAft>
              <a:buFontTx/>
              <a:buChar char="-"/>
            </a:pPr>
            <a:r>
              <a:rPr lang="lt-LT" sz="1800" dirty="0">
                <a:solidFill>
                  <a:srgbClr val="000000"/>
                </a:solidFill>
                <a:latin typeface="Times New Roman" panose="02020603050405020304" pitchFamily="18" charset="0"/>
                <a:ea typeface="Times New Roman" panose="02020603050405020304" pitchFamily="18" charset="0"/>
              </a:rPr>
              <a:t>pagrindinę kultūrą, į kurią įsėtos daugiametės žolės, deklaruoti pasėjimo metais;</a:t>
            </a:r>
            <a:endParaRPr lang="lt-LT" sz="1800" dirty="0">
              <a:latin typeface="Times New Roman" panose="02020603050405020304" pitchFamily="18" charset="0"/>
              <a:ea typeface="Times New Roman" panose="02020603050405020304" pitchFamily="18" charset="0"/>
            </a:endParaRPr>
          </a:p>
          <a:p>
            <a:pPr marL="342900" indent="-342900" algn="just" hangingPunct="0">
              <a:spcAft>
                <a:spcPts val="0"/>
              </a:spcAft>
              <a:buFontTx/>
              <a:buChar char="-"/>
            </a:pPr>
            <a:r>
              <a:rPr lang="lt-LT" sz="1800" dirty="0">
                <a:solidFill>
                  <a:srgbClr val="000000"/>
                </a:solidFill>
                <a:latin typeface="Times New Roman" panose="02020603050405020304" pitchFamily="18" charset="0"/>
                <a:ea typeface="Times New Roman" panose="02020603050405020304" pitchFamily="18" charset="0"/>
              </a:rPr>
              <a:t>daugiamečių žolių įsėlį deklaruoti antraisiais įsėjimo metais;</a:t>
            </a:r>
            <a:endParaRPr lang="lt-LT" sz="1800" dirty="0">
              <a:latin typeface="Times New Roman" panose="02020603050405020304" pitchFamily="18" charset="0"/>
              <a:ea typeface="Times New Roman" panose="02020603050405020304" pitchFamily="18" charset="0"/>
            </a:endParaRPr>
          </a:p>
          <a:p>
            <a:pPr marL="342900" indent="-342900" algn="just" hangingPunct="0">
              <a:spcAft>
                <a:spcPts val="0"/>
              </a:spcAft>
              <a:buFontTx/>
              <a:buChar char="-"/>
            </a:pPr>
            <a:r>
              <a:rPr lang="lt-LT" sz="1800" dirty="0">
                <a:solidFill>
                  <a:srgbClr val="000000"/>
                </a:solidFill>
                <a:latin typeface="Times New Roman" panose="02020603050405020304" pitchFamily="18" charset="0"/>
                <a:ea typeface="Times New Roman" panose="02020603050405020304" pitchFamily="18" charset="0"/>
              </a:rPr>
              <a:t>ankštinius augalus ir (arba) jų mišinį arba jų ražienas suarti pasėjimo metais nuo rugpjūčio 15 d. iki spalio 1 d.; </a:t>
            </a:r>
            <a:endParaRPr lang="lt-LT" sz="1900" dirty="0">
              <a:solidFill>
                <a:srgbClr val="000000"/>
              </a:solidFill>
              <a:latin typeface="Times New Roman"/>
            </a:endParaRPr>
          </a:p>
          <a:p>
            <a:pPr algn="just" hangingPunct="0"/>
            <a:endParaRPr lang="lt-LT" sz="1900" dirty="0">
              <a:solidFill>
                <a:srgbClr val="000000"/>
              </a:solidFill>
              <a:latin typeface="Times New Roman"/>
            </a:endParaRPr>
          </a:p>
          <a:p>
            <a:pPr hangingPunct="0"/>
            <a:endParaRPr lang="lt-LT" sz="1900" b="1"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101957762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21</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152400" y="756249"/>
            <a:ext cx="8763000" cy="5801588"/>
          </a:xfrm>
          <a:prstGeom prst="rect">
            <a:avLst/>
          </a:prstGeom>
        </p:spPr>
        <p:txBody>
          <a:bodyPr wrap="square">
            <a:spAutoFit/>
          </a:bodyPr>
          <a:lstStyle/>
          <a:p>
            <a:pPr algn="ctr" hangingPunct="0"/>
            <a:r>
              <a:rPr lang="lt-LT" sz="2000" dirty="0">
                <a:solidFill>
                  <a:srgbClr val="000000"/>
                </a:solidFill>
                <a:latin typeface="Times New Roman"/>
              </a:rPr>
              <a:t>	</a:t>
            </a:r>
            <a:r>
              <a:rPr lang="lt-LT" b="1" dirty="0">
                <a:solidFill>
                  <a:srgbClr val="000000"/>
                </a:solidFill>
                <a:latin typeface="Times New Roman"/>
              </a:rPr>
              <a:t>Veikla „Rizikos“ vandens telkinių būklės gerinimas“</a:t>
            </a:r>
          </a:p>
          <a:p>
            <a:pPr algn="ctr" hangingPunct="0"/>
            <a:r>
              <a:rPr lang="lt-LT" b="1" dirty="0">
                <a:solidFill>
                  <a:srgbClr val="000000"/>
                </a:solidFill>
                <a:latin typeface="Times New Roman"/>
              </a:rPr>
              <a:t> (kodas RZV)</a:t>
            </a:r>
            <a:r>
              <a:rPr lang="en-US" b="1" dirty="0">
                <a:solidFill>
                  <a:srgbClr val="000000"/>
                </a:solidFill>
                <a:latin typeface="Times New Roman"/>
              </a:rPr>
              <a:t> </a:t>
            </a:r>
            <a:r>
              <a:rPr lang="en-US" b="1" dirty="0">
                <a:solidFill>
                  <a:srgbClr val="FF0000"/>
                </a:solidFill>
                <a:latin typeface="Times New Roman"/>
              </a:rPr>
              <a:t>(232 </a:t>
            </a:r>
            <a:r>
              <a:rPr lang="en-US" b="1" dirty="0" err="1">
                <a:solidFill>
                  <a:srgbClr val="FF0000"/>
                </a:solidFill>
                <a:latin typeface="Times New Roman"/>
              </a:rPr>
              <a:t>Eur</a:t>
            </a:r>
            <a:r>
              <a:rPr lang="en-US" b="1" dirty="0">
                <a:solidFill>
                  <a:srgbClr val="FF0000"/>
                </a:solidFill>
                <a:latin typeface="Times New Roman"/>
              </a:rPr>
              <a:t>/ha)</a:t>
            </a:r>
            <a:r>
              <a:rPr lang="lt-LT" b="1" dirty="0">
                <a:solidFill>
                  <a:srgbClr val="000000"/>
                </a:solidFill>
                <a:latin typeface="Times New Roman"/>
              </a:rPr>
              <a:t>:</a:t>
            </a:r>
          </a:p>
          <a:p>
            <a:pPr algn="ctr" hangingPunct="0"/>
            <a:endParaRPr lang="lt-LT" sz="2400" b="1" dirty="0">
              <a:solidFill>
                <a:srgbClr val="000000"/>
              </a:solidFill>
              <a:latin typeface="Times New Roman"/>
            </a:endParaRPr>
          </a:p>
          <a:p>
            <a:pPr hangingPunct="0"/>
            <a:r>
              <a:rPr lang="lt-LT" sz="2000" dirty="0">
                <a:solidFill>
                  <a:srgbClr val="000000"/>
                </a:solidFill>
                <a:latin typeface="Times New Roman"/>
              </a:rPr>
              <a:t>1. Pirmaisiais veiklos įgyvendinimo metais iki liepos 1 d. ariamojoje žemėje įsėti daugiametes žoles.</a:t>
            </a:r>
          </a:p>
          <a:p>
            <a:pPr hangingPunct="0"/>
            <a:r>
              <a:rPr lang="lt-LT" sz="2000" dirty="0">
                <a:solidFill>
                  <a:srgbClr val="000000"/>
                </a:solidFill>
                <a:latin typeface="Times New Roman"/>
              </a:rPr>
              <a:t>2. Įveistoje daugiametėje ganykloje (pievoje) nenaudoti augalų apsaugos produktų ir mineralinių trąšų. Organines trąšas galima skleisti antrais ir vėlesniais metais ne vėliau kaip iki spalio 10 d.</a:t>
            </a:r>
          </a:p>
          <a:p>
            <a:pPr hangingPunct="0"/>
            <a:r>
              <a:rPr lang="lt-LT" sz="2000" dirty="0">
                <a:solidFill>
                  <a:srgbClr val="000000"/>
                </a:solidFill>
                <a:latin typeface="Times New Roman"/>
              </a:rPr>
              <a:t>3. Antraisiais ir paskesniais metais po įsėjimo pirmąją žolę nupjauti ir išvežti iki rugpjūčio 1 d. Antrąjį žolės pjovimą pradėti ne anksčiau kaip rugpjūčio 15 d., šienavimą baigti ne vėliau kaip rugsėjo 30 d. </a:t>
            </a:r>
          </a:p>
          <a:p>
            <a:pPr hangingPunct="0"/>
            <a:r>
              <a:rPr lang="lt-LT" sz="2000" dirty="0">
                <a:solidFill>
                  <a:srgbClr val="000000"/>
                </a:solidFill>
                <a:latin typeface="Times New Roman"/>
              </a:rPr>
              <a:t>4. Antrosios pjūties žolę išvežti iki rugsėjo 30 d. Visais atvejais nušienautą susmulkintą žolę paskleisti draudžiama</a:t>
            </a:r>
          </a:p>
          <a:p>
            <a:pPr hangingPunct="0"/>
            <a:r>
              <a:rPr lang="lt-LT" sz="2000" dirty="0">
                <a:solidFill>
                  <a:srgbClr val="000000"/>
                </a:solidFill>
                <a:latin typeface="Times New Roman"/>
              </a:rPr>
              <a:t>5. Jei ganykloje arba pieva paverstame lauke bus ganomi gyvuliai, ganyti ganiavos laikotarpiu ne didesniu intensyvumu kaip 1 SG / ha įsipareigotame pagal priemonės veiklą plote. Ganymo laikotarpis nuo gegužės 1 d. iki spalio 30 d.</a:t>
            </a:r>
          </a:p>
          <a:p>
            <a:pPr hangingPunct="0"/>
            <a:r>
              <a:rPr lang="lt-LT" sz="2000" dirty="0">
                <a:solidFill>
                  <a:srgbClr val="000000"/>
                </a:solidFill>
                <a:latin typeface="Times New Roman"/>
              </a:rPr>
              <a:t> </a:t>
            </a:r>
          </a:p>
          <a:p>
            <a:pPr hangingPunct="0"/>
            <a:endParaRPr lang="lt-LT" sz="1900" b="1" dirty="0">
              <a:solidFill>
                <a:srgbClr val="000000"/>
              </a:solidFill>
              <a:latin typeface="Times New Roman"/>
            </a:endParaRP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411196741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urinio vietos rezervavimo ženklas 2"/>
          <p:cNvSpPr>
            <a:spLocks noGrp="1"/>
          </p:cNvSpPr>
          <p:nvPr>
            <p:ph idx="4294967295"/>
          </p:nvPr>
        </p:nvSpPr>
        <p:spPr/>
        <p:txBody>
          <a:bodyPr/>
          <a:lstStyle/>
          <a:p>
            <a:pPr>
              <a:buFontTx/>
              <a:buNone/>
            </a:pPr>
            <a:r>
              <a:rPr lang="lt-LT" dirty="0">
                <a:solidFill>
                  <a:schemeClr val="tx1"/>
                </a:solidFill>
              </a:rPr>
              <a:t>		</a:t>
            </a:r>
          </a:p>
          <a:p>
            <a:pPr>
              <a:buFontTx/>
              <a:buNone/>
            </a:pPr>
            <a:endParaRPr lang="lt-LT" dirty="0">
              <a:solidFill>
                <a:schemeClr val="tx1"/>
              </a:solidFill>
            </a:endParaRPr>
          </a:p>
          <a:p>
            <a:pPr algn="ctr">
              <a:buFontTx/>
              <a:buNone/>
            </a:pPr>
            <a:r>
              <a:rPr lang="lt-LT" sz="3600" dirty="0">
                <a:solidFill>
                  <a:schemeClr val="tx1"/>
                </a:solidFill>
              </a:rPr>
              <a:t>AČIŪ UŽ DĖMESĮ</a:t>
            </a:r>
          </a:p>
          <a:p>
            <a:pPr>
              <a:buFontTx/>
              <a:buNone/>
            </a:pPr>
            <a:endParaRPr lang="lt-LT" dirty="0">
              <a:solidFill>
                <a:schemeClr val="tx1"/>
              </a:solidFill>
            </a:endParaRPr>
          </a:p>
          <a:p>
            <a:endParaRPr lang="lt-LT" dirty="0">
              <a:solidFill>
                <a:schemeClr val="tx1"/>
              </a:solidFill>
            </a:endParaRPr>
          </a:p>
        </p:txBody>
      </p:sp>
      <p:sp>
        <p:nvSpPr>
          <p:cNvPr id="4" name="Skaidrės numerio vietos rezervavimo ženklas 3"/>
          <p:cNvSpPr txBox="1">
            <a:spLocks noGrp="1"/>
          </p:cNvSpPr>
          <p:nvPr/>
        </p:nvSpPr>
        <p:spPr bwMode="auto">
          <a:xfrm>
            <a:off x="7239000" y="6172200"/>
            <a:ext cx="1905000" cy="457200"/>
          </a:xfrm>
          <a:prstGeom prst="rect">
            <a:avLst/>
          </a:prstGeom>
          <a:noFill/>
          <a:ln>
            <a:miter lim="800000"/>
            <a:headEnd/>
            <a:tailEnd/>
          </a:ln>
        </p:spPr>
        <p:txBody>
          <a:bodyPr/>
          <a:lstStyle/>
          <a:p>
            <a:pPr algn="r" eaLnBrk="0" hangingPunct="0">
              <a:defRPr/>
            </a:pPr>
            <a:fld id="{F3658E59-C91D-49B2-8DF2-32C46925203B}" type="slidenum">
              <a:rPr lang="lt-LT" sz="1400">
                <a:solidFill>
                  <a:schemeClr val="tx1"/>
                </a:solidFill>
                <a:latin typeface="+mn-lt"/>
                <a:cs typeface="+mn-cs"/>
              </a:rPr>
              <a:pPr algn="r" eaLnBrk="0" hangingPunct="0">
                <a:defRPr/>
              </a:pPr>
              <a:t>22</a:t>
            </a:fld>
            <a:endParaRPr lang="lt-LT" sz="1400">
              <a:solidFill>
                <a:schemeClr val="tx1"/>
              </a:solidFill>
              <a:latin typeface="+mn-lt"/>
              <a:cs typeface="+mn-c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5D59E7D-0C0F-471D-8589-F67EBA399B0F}" type="slidenum">
              <a:rPr lang="lt-LT" smtClean="0"/>
              <a:pPr>
                <a:defRPr/>
              </a:pPr>
              <a:t>3</a:t>
            </a:fld>
            <a:endParaRPr lang="lt-LT"/>
          </a:p>
        </p:txBody>
      </p:sp>
      <p:graphicFrame>
        <p:nvGraphicFramePr>
          <p:cNvPr id="8" name="Chart 7"/>
          <p:cNvGraphicFramePr>
            <a:graphicFrameLocks/>
          </p:cNvGraphicFramePr>
          <p:nvPr>
            <p:extLst>
              <p:ext uri="{D42A27DB-BD31-4B8C-83A1-F6EECF244321}">
                <p14:modId xmlns:p14="http://schemas.microsoft.com/office/powerpoint/2010/main" val="2619574213"/>
              </p:ext>
            </p:extLst>
          </p:nvPr>
        </p:nvGraphicFramePr>
        <p:xfrm>
          <a:off x="76200" y="1447800"/>
          <a:ext cx="8915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914400" y="304800"/>
            <a:ext cx="7696200"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lt-LT" sz="3000" b="1" kern="0" dirty="0">
                <a:solidFill>
                  <a:srgbClr val="008000"/>
                </a:solidFill>
                <a:latin typeface="+mj-lt"/>
              </a:rPr>
              <a:t>Priemonės „Agrarinė aplinkosauga ir klimatas“ populiariausios veiklos</a:t>
            </a:r>
          </a:p>
        </p:txBody>
      </p:sp>
    </p:spTree>
    <p:extLst>
      <p:ext uri="{BB962C8B-B14F-4D97-AF65-F5344CB8AC3E}">
        <p14:creationId xmlns:p14="http://schemas.microsoft.com/office/powerpoint/2010/main" val="18813110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5D59E7D-0C0F-471D-8589-F67EBA399B0F}" type="slidenum">
              <a:rPr lang="lt-LT" smtClean="0"/>
              <a:pPr>
                <a:defRPr/>
              </a:pPr>
              <a:t>4</a:t>
            </a:fld>
            <a:endParaRPr lang="lt-LT"/>
          </a:p>
        </p:txBody>
      </p:sp>
      <p:sp>
        <p:nvSpPr>
          <p:cNvPr id="6" name="Stačiakampis 2"/>
          <p:cNvSpPr/>
          <p:nvPr/>
        </p:nvSpPr>
        <p:spPr>
          <a:xfrm>
            <a:off x="609600" y="152400"/>
            <a:ext cx="8153400"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lt-LT" sz="3000" b="1" i="0" u="none" strike="noStrike" kern="0" cap="none" spc="0" normalizeH="0" baseline="0" noProof="0" dirty="0">
                <a:ln>
                  <a:noFill/>
                </a:ln>
                <a:solidFill>
                  <a:srgbClr val="008000"/>
                </a:solidFill>
                <a:effectLst/>
                <a:uLnTx/>
                <a:uFillTx/>
                <a:latin typeface="+mj-lt"/>
                <a:ea typeface="+mj-ea"/>
                <a:cs typeface="+mj-cs"/>
              </a:rPr>
              <a:t>Priemonės „Agrarinė aplinkosauga ir klimatas“ pasiskirstymas</a:t>
            </a:r>
            <a:r>
              <a:rPr kumimoji="0" lang="lt-LT" sz="3000" b="1" i="0" u="none" strike="noStrike" kern="0" cap="none" spc="0" normalizeH="0" noProof="0" dirty="0">
                <a:ln>
                  <a:noFill/>
                </a:ln>
                <a:solidFill>
                  <a:srgbClr val="008000"/>
                </a:solidFill>
                <a:effectLst/>
                <a:uLnTx/>
                <a:uFillTx/>
                <a:latin typeface="+mj-lt"/>
                <a:ea typeface="+mj-ea"/>
                <a:cs typeface="+mj-cs"/>
              </a:rPr>
              <a:t> apskrityse (2015)</a:t>
            </a:r>
            <a:endParaRPr kumimoji="0" lang="lt-LT" sz="1800" b="1" i="0" u="none" strike="noStrike" kern="0" cap="none" spc="0" normalizeH="0" baseline="0" noProof="0" dirty="0">
              <a:ln>
                <a:noFill/>
              </a:ln>
              <a:solidFill>
                <a:srgbClr val="008000"/>
              </a:solidFill>
              <a:effectLst/>
              <a:uLnTx/>
              <a:uFillTx/>
              <a:latin typeface="+mj-lt"/>
            </a:endParaRPr>
          </a:p>
        </p:txBody>
      </p:sp>
      <p:graphicFrame>
        <p:nvGraphicFramePr>
          <p:cNvPr id="4" name="Chart 3"/>
          <p:cNvGraphicFramePr>
            <a:graphicFrameLocks/>
          </p:cNvGraphicFramePr>
          <p:nvPr>
            <p:extLst>
              <p:ext uri="{D42A27DB-BD31-4B8C-83A1-F6EECF244321}">
                <p14:modId xmlns:p14="http://schemas.microsoft.com/office/powerpoint/2010/main" val="1988114004"/>
              </p:ext>
            </p:extLst>
          </p:nvPr>
        </p:nvGraphicFramePr>
        <p:xfrm>
          <a:off x="32197" y="660231"/>
          <a:ext cx="10396470" cy="59691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75502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3712807681"/>
              </p:ext>
            </p:extLst>
          </p:nvPr>
        </p:nvGraphicFramePr>
        <p:xfrm>
          <a:off x="0" y="533400"/>
          <a:ext cx="952500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pPr>
              <a:defRPr/>
            </a:pPr>
            <a:fld id="{A5D59E7D-0C0F-471D-8589-F67EBA399B0F}" type="slidenum">
              <a:rPr lang="lt-LT" smtClean="0"/>
              <a:pPr>
                <a:defRPr/>
              </a:pPr>
              <a:t>5</a:t>
            </a:fld>
            <a:endParaRPr lang="lt-LT"/>
          </a:p>
        </p:txBody>
      </p:sp>
      <p:sp>
        <p:nvSpPr>
          <p:cNvPr id="6" name="Stačiakampis 2"/>
          <p:cNvSpPr/>
          <p:nvPr/>
        </p:nvSpPr>
        <p:spPr>
          <a:xfrm>
            <a:off x="609600" y="152400"/>
            <a:ext cx="8153400"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lt-LT" sz="3000" b="1" i="0" u="none" strike="noStrike" kern="0" cap="none" spc="0" normalizeH="0" baseline="0" noProof="0" dirty="0">
                <a:ln>
                  <a:noFill/>
                </a:ln>
                <a:solidFill>
                  <a:srgbClr val="008000"/>
                </a:solidFill>
                <a:effectLst/>
                <a:uLnTx/>
                <a:uFillTx/>
                <a:latin typeface="+mj-lt"/>
                <a:ea typeface="+mj-ea"/>
                <a:cs typeface="+mj-cs"/>
              </a:rPr>
              <a:t>Priemonės „Agrarinė aplinkosauga ir klimatas“ pasiskirstymas</a:t>
            </a:r>
            <a:r>
              <a:rPr kumimoji="0" lang="lt-LT" sz="3000" b="1" i="0" u="none" strike="noStrike" kern="0" cap="none" spc="0" normalizeH="0" noProof="0" dirty="0">
                <a:ln>
                  <a:noFill/>
                </a:ln>
                <a:solidFill>
                  <a:srgbClr val="008000"/>
                </a:solidFill>
                <a:effectLst/>
                <a:uLnTx/>
                <a:uFillTx/>
                <a:latin typeface="+mj-lt"/>
                <a:ea typeface="+mj-ea"/>
                <a:cs typeface="+mj-cs"/>
              </a:rPr>
              <a:t> apskrityse (2016)</a:t>
            </a:r>
            <a:endParaRPr kumimoji="0" lang="lt-LT" sz="1800" b="1" i="0" u="none" strike="noStrike" kern="0" cap="none" spc="0" normalizeH="0" baseline="0" noProof="0" dirty="0">
              <a:ln>
                <a:noFill/>
              </a:ln>
              <a:solidFill>
                <a:srgbClr val="008000"/>
              </a:solidFill>
              <a:effectLst/>
              <a:uLnTx/>
              <a:uFillTx/>
              <a:latin typeface="+mj-lt"/>
            </a:endParaRPr>
          </a:p>
        </p:txBody>
      </p:sp>
    </p:spTree>
    <p:extLst>
      <p:ext uri="{BB962C8B-B14F-4D97-AF65-F5344CB8AC3E}">
        <p14:creationId xmlns:p14="http://schemas.microsoft.com/office/powerpoint/2010/main" val="1448742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533400" y="76200"/>
            <a:ext cx="7772400" cy="914400"/>
          </a:xfrm>
        </p:spPr>
        <p:txBody>
          <a:bodyPr/>
          <a:lstStyle/>
          <a:p>
            <a:r>
              <a:rPr lang="lt-LT" sz="2800" dirty="0">
                <a:solidFill>
                  <a:srgbClr val="008000"/>
                </a:solidFill>
                <a:effectLst/>
              </a:rPr>
              <a:t>Priemonės „Agrarinė aplinkosauga ir klimatas“ įgyvendinimo taisyklės</a:t>
            </a:r>
          </a:p>
        </p:txBody>
      </p:sp>
      <p:sp>
        <p:nvSpPr>
          <p:cNvPr id="54275" name="Rectangle 3"/>
          <p:cNvSpPr>
            <a:spLocks noGrp="1" noChangeArrowheads="1"/>
          </p:cNvSpPr>
          <p:nvPr>
            <p:ph type="body" idx="4294967295"/>
          </p:nvPr>
        </p:nvSpPr>
        <p:spPr>
          <a:xfrm>
            <a:off x="304800" y="990600"/>
            <a:ext cx="8534400" cy="5715000"/>
          </a:xfrm>
        </p:spPr>
        <p:txBody>
          <a:bodyPr/>
          <a:lstStyle/>
          <a:p>
            <a:pPr marL="0" algn="just">
              <a:spcBef>
                <a:spcPts val="0"/>
              </a:spcBef>
              <a:buFontTx/>
              <a:buNone/>
            </a:pPr>
            <a:r>
              <a:rPr lang="lt-LT" sz="2100" dirty="0">
                <a:solidFill>
                  <a:schemeClr val="tx1"/>
                </a:solidFill>
              </a:rPr>
              <a:t>	</a:t>
            </a:r>
          </a:p>
          <a:p>
            <a:pPr marL="0" algn="just">
              <a:spcBef>
                <a:spcPts val="0"/>
              </a:spcBef>
              <a:buFontTx/>
              <a:buNone/>
            </a:pPr>
            <a:r>
              <a:rPr lang="lt-LT" sz="2100" dirty="0">
                <a:solidFill>
                  <a:schemeClr val="tx1"/>
                </a:solidFill>
              </a:rPr>
              <a:t>	Pareiškėjui draudžiama tame pačiame įsipareigotame plote vykdyti daugiau nei vieną Taisyklėse minimų Priemonės veiklų.</a:t>
            </a:r>
          </a:p>
          <a:p>
            <a:pPr marL="0" algn="just">
              <a:spcBef>
                <a:spcPts val="0"/>
              </a:spcBef>
              <a:buFontTx/>
              <a:buNone/>
            </a:pPr>
            <a:r>
              <a:rPr lang="lt-LT" sz="2100" dirty="0">
                <a:solidFill>
                  <a:schemeClr val="tx1"/>
                </a:solidFill>
              </a:rPr>
              <a:t>	Pareiškėjai, su tais pačiais atitinkamose Priemonės veiklose įsipareigotais plotais, gali dalyvauti šiose Lietuvos kaimo plėtros 2014–2020 metų programos priemonėse: „Su NATURA 2000“ ir vandens pagrindų direktyva susijusios išmokos“ ir „Išmokos už vietoves, kuriose esama gamtinių ar kitokių specifinių kliūčių“. </a:t>
            </a:r>
          </a:p>
          <a:p>
            <a:pPr marL="0" algn="just">
              <a:spcBef>
                <a:spcPts val="0"/>
              </a:spcBef>
              <a:buFontTx/>
              <a:buNone/>
            </a:pPr>
            <a:r>
              <a:rPr lang="lt-LT" sz="2100" dirty="0">
                <a:solidFill>
                  <a:schemeClr val="tx1"/>
                </a:solidFill>
              </a:rPr>
              <a:t>	Pareiškėjai, su tais pačiais atitinkamose Priemonės veiklose įsipareigotais plotais, </a:t>
            </a:r>
            <a:r>
              <a:rPr lang="lt-LT" sz="2100" b="1" dirty="0">
                <a:solidFill>
                  <a:schemeClr val="tx1"/>
                </a:solidFill>
              </a:rPr>
              <a:t>negali dalyvauti </a:t>
            </a:r>
            <a:r>
              <a:rPr lang="lt-LT" sz="2100" dirty="0">
                <a:solidFill>
                  <a:schemeClr val="tx1"/>
                </a:solidFill>
              </a:rPr>
              <a:t>Priemonės </a:t>
            </a:r>
            <a:r>
              <a:rPr lang="lt-LT" sz="2100" b="1" dirty="0">
                <a:solidFill>
                  <a:schemeClr val="tx1"/>
                </a:solidFill>
              </a:rPr>
              <a:t>„Ekologinis ūkininkavimas“ </a:t>
            </a:r>
            <a:r>
              <a:rPr lang="lt-LT" sz="2100" dirty="0">
                <a:solidFill>
                  <a:schemeClr val="tx1"/>
                </a:solidFill>
              </a:rPr>
              <a:t>veiklose.</a:t>
            </a:r>
          </a:p>
          <a:p>
            <a:pPr algn="just">
              <a:lnSpc>
                <a:spcPct val="80000"/>
              </a:lnSpc>
              <a:buFontTx/>
              <a:buNone/>
            </a:pPr>
            <a:endParaRPr lang="lt-LT" sz="2200" dirty="0">
              <a:solidFill>
                <a:schemeClr val="tx1"/>
              </a:solidFill>
            </a:endParaRPr>
          </a:p>
          <a:p>
            <a:pPr algn="just">
              <a:lnSpc>
                <a:spcPct val="80000"/>
              </a:lnSpc>
              <a:buFontTx/>
              <a:buNone/>
            </a:pPr>
            <a:r>
              <a:rPr lang="lt-LT" sz="2800" u="sng" dirty="0">
                <a:solidFill>
                  <a:srgbClr val="FF0000"/>
                </a:solidFill>
              </a:rPr>
              <a:t>  </a:t>
            </a:r>
          </a:p>
        </p:txBody>
      </p:sp>
    </p:spTree>
    <p:extLst>
      <p:ext uri="{BB962C8B-B14F-4D97-AF65-F5344CB8AC3E}">
        <p14:creationId xmlns:p14="http://schemas.microsoft.com/office/powerpoint/2010/main" val="425764466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7</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495300" y="914400"/>
            <a:ext cx="8153400" cy="5509200"/>
          </a:xfrm>
          <a:prstGeom prst="rect">
            <a:avLst/>
          </a:prstGeom>
        </p:spPr>
        <p:txBody>
          <a:bodyPr wrap="square">
            <a:spAutoFit/>
          </a:bodyPr>
          <a:lstStyle/>
          <a:p>
            <a:pPr algn="ctr" hangingPunct="0"/>
            <a:r>
              <a:rPr lang="lt-LT" dirty="0">
                <a:solidFill>
                  <a:srgbClr val="000000"/>
                </a:solidFill>
                <a:latin typeface="Times New Roman"/>
              </a:rPr>
              <a:t>	</a:t>
            </a:r>
            <a:r>
              <a:rPr lang="lt-LT" b="1" dirty="0">
                <a:solidFill>
                  <a:srgbClr val="000000"/>
                </a:solidFill>
                <a:latin typeface="Times New Roman"/>
              </a:rPr>
              <a:t>Veikla</a:t>
            </a:r>
            <a:r>
              <a:rPr lang="lt-LT" dirty="0">
                <a:solidFill>
                  <a:srgbClr val="000000"/>
                </a:solidFill>
                <a:latin typeface="Times New Roman"/>
              </a:rPr>
              <a:t> </a:t>
            </a:r>
            <a:r>
              <a:rPr lang="lt-LT" b="1" dirty="0">
                <a:solidFill>
                  <a:srgbClr val="000000"/>
                </a:solidFill>
                <a:latin typeface="Times New Roman"/>
              </a:rPr>
              <a:t>„Ekstensyvus pievų tvarkymas ganant gyvulius“ (kodas EPT) </a:t>
            </a:r>
            <a:r>
              <a:rPr lang="en-US" b="1" dirty="0">
                <a:solidFill>
                  <a:srgbClr val="FF0000"/>
                </a:solidFill>
                <a:latin typeface="Times New Roman"/>
              </a:rPr>
              <a:t>(101 </a:t>
            </a:r>
            <a:r>
              <a:rPr lang="en-US" b="1" dirty="0" err="1">
                <a:solidFill>
                  <a:srgbClr val="FF0000"/>
                </a:solidFill>
                <a:latin typeface="Times New Roman"/>
              </a:rPr>
              <a:t>Eur</a:t>
            </a:r>
            <a:r>
              <a:rPr lang="en-US" b="1" dirty="0">
                <a:solidFill>
                  <a:srgbClr val="FF0000"/>
                </a:solidFill>
                <a:latin typeface="Times New Roman"/>
              </a:rPr>
              <a:t>/ha)</a:t>
            </a:r>
            <a:r>
              <a:rPr lang="lt-LT" b="1" dirty="0">
                <a:solidFill>
                  <a:srgbClr val="000000"/>
                </a:solidFill>
                <a:latin typeface="Times New Roman"/>
              </a:rPr>
              <a:t>:</a:t>
            </a:r>
          </a:p>
          <a:p>
            <a:pPr algn="just" hangingPunct="0"/>
            <a:r>
              <a:rPr lang="lt-LT" dirty="0">
                <a:solidFill>
                  <a:srgbClr val="000000"/>
                </a:solidFill>
                <a:latin typeface="Times New Roman"/>
              </a:rPr>
              <a:t>1. Deklaruoti natūralias ir pusiau natūralias pievas, kurios daugiau nei 5 m. nebuvo persėtos kultūrinėmis daugiametėmis žolėmis.</a:t>
            </a:r>
          </a:p>
          <a:p>
            <a:pPr algn="just" hangingPunct="0"/>
            <a:r>
              <a:rPr lang="lt-LT" dirty="0">
                <a:solidFill>
                  <a:srgbClr val="000000"/>
                </a:solidFill>
                <a:latin typeface="Times New Roman"/>
              </a:rPr>
              <a:t>2. Nearti pievų ir jų nepersėti kultūrinėmis žolėmis.</a:t>
            </a:r>
          </a:p>
          <a:p>
            <a:pPr algn="just" hangingPunct="0"/>
            <a:r>
              <a:rPr lang="lt-LT" dirty="0">
                <a:solidFill>
                  <a:srgbClr val="000000"/>
                </a:solidFill>
                <a:latin typeface="Times New Roman"/>
              </a:rPr>
              <a:t>3. Neįrengti naujų drenažo, laistymo ir drėkinimo sistemų.</a:t>
            </a:r>
          </a:p>
          <a:p>
            <a:pPr algn="just" hangingPunct="0"/>
            <a:r>
              <a:rPr lang="lt-LT" dirty="0">
                <a:solidFill>
                  <a:srgbClr val="000000"/>
                </a:solidFill>
                <a:latin typeface="Times New Roman"/>
              </a:rPr>
              <a:t>4. Pievose nenaudoti augalų apsaugos produktų, mineralinių ir organinių trąšų (išskyrus gyvulių ganymą).</a:t>
            </a:r>
          </a:p>
          <a:p>
            <a:pPr algn="just" hangingPunct="0"/>
            <a:r>
              <a:rPr lang="lt-LT" dirty="0">
                <a:solidFill>
                  <a:srgbClr val="000000"/>
                </a:solidFill>
                <a:latin typeface="Times New Roman"/>
              </a:rPr>
              <a:t>5. Laikyti gyvulius ir vidutiniškai ganiavos laikotarpiu ganyti ne mažesniu intensyvumu kaip 0,3 SG / ha ir ne didesniu intensyvumu kaip 1 SG / ha įsipareigoto pagal Priemonės veiklą ploto. </a:t>
            </a:r>
          </a:p>
          <a:p>
            <a:pPr algn="just" hangingPunct="0"/>
            <a:r>
              <a:rPr lang="lt-LT" dirty="0">
                <a:solidFill>
                  <a:srgbClr val="000000"/>
                </a:solidFill>
                <a:latin typeface="Times New Roman"/>
              </a:rPr>
              <a:t>6. Privaloma ganyti gyvulius tuose laukuose, kuriuose yra įsipareigota pagal veiklą.</a:t>
            </a:r>
          </a:p>
          <a:p>
            <a:pPr algn="just" hangingPunct="0"/>
            <a:r>
              <a:rPr lang="lt-LT" dirty="0">
                <a:solidFill>
                  <a:srgbClr val="000000"/>
                </a:solidFill>
                <a:latin typeface="Times New Roman"/>
              </a:rPr>
              <a:t>7. Privaloma nenuganytos žolės likučius nušienauti iki spalio 30 d.;</a:t>
            </a:r>
          </a:p>
          <a:p>
            <a:pPr algn="just" hangingPunct="0"/>
            <a:r>
              <a:rPr lang="lt-LT" dirty="0">
                <a:solidFill>
                  <a:srgbClr val="000000"/>
                </a:solidFill>
                <a:latin typeface="Times New Roman"/>
              </a:rPr>
              <a:t>8. Gyvulių ganymo laikotarpis nuo gegužės 1 d. iki spalio 30 d.</a:t>
            </a:r>
          </a:p>
          <a:p>
            <a:pPr algn="just" hangingPunct="0"/>
            <a:r>
              <a:rPr lang="lt-LT" dirty="0">
                <a:solidFill>
                  <a:srgbClr val="000000"/>
                </a:solidFill>
                <a:latin typeface="Times New Roman"/>
              </a:rPr>
              <a:t>	</a:t>
            </a: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99138141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8</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457200" y="756249"/>
            <a:ext cx="8191500" cy="6524863"/>
          </a:xfrm>
          <a:prstGeom prst="rect">
            <a:avLst/>
          </a:prstGeom>
        </p:spPr>
        <p:txBody>
          <a:bodyPr wrap="square">
            <a:spAutoFit/>
          </a:bodyPr>
          <a:lstStyle/>
          <a:p>
            <a:pPr hangingPunct="0"/>
            <a:r>
              <a:rPr lang="lt-LT" b="1" dirty="0">
                <a:solidFill>
                  <a:srgbClr val="000000"/>
                </a:solidFill>
                <a:latin typeface="Times New Roman"/>
              </a:rPr>
              <a:t>Veikla „Specifinių pievų tvarkymas“ (kodas SPT)</a:t>
            </a:r>
            <a:r>
              <a:rPr lang="en-US" b="1" dirty="0">
                <a:solidFill>
                  <a:srgbClr val="000000"/>
                </a:solidFill>
                <a:latin typeface="Times New Roman"/>
              </a:rPr>
              <a:t> </a:t>
            </a:r>
            <a:r>
              <a:rPr lang="en-US" b="1" dirty="0">
                <a:solidFill>
                  <a:srgbClr val="FF0000"/>
                </a:solidFill>
                <a:latin typeface="Times New Roman"/>
              </a:rPr>
              <a:t>(69 </a:t>
            </a:r>
            <a:r>
              <a:rPr lang="en-US" b="1" dirty="0" err="1">
                <a:solidFill>
                  <a:srgbClr val="FF0000"/>
                </a:solidFill>
                <a:latin typeface="Times New Roman"/>
              </a:rPr>
              <a:t>Eur</a:t>
            </a:r>
            <a:r>
              <a:rPr lang="en-US" b="1" dirty="0">
                <a:solidFill>
                  <a:srgbClr val="FF0000"/>
                </a:solidFill>
                <a:latin typeface="Times New Roman"/>
              </a:rPr>
              <a:t>/ha)</a:t>
            </a:r>
            <a:r>
              <a:rPr lang="lt-LT" b="1" dirty="0">
                <a:solidFill>
                  <a:srgbClr val="000000"/>
                </a:solidFill>
                <a:latin typeface="Times New Roman"/>
              </a:rPr>
              <a:t>:</a:t>
            </a:r>
          </a:p>
          <a:p>
            <a:pPr algn="just" hangingPunct="0"/>
            <a:r>
              <a:rPr lang="lt-LT" dirty="0">
                <a:solidFill>
                  <a:srgbClr val="000000"/>
                </a:solidFill>
                <a:latin typeface="Times New Roman"/>
              </a:rPr>
              <a:t>1. Vykdyti veiklą Aplinkos ministerijos ar jos įgaliotos institucijos nustatytuose Europos Bendrijos svarbos natūralių ir saugomų rūšių buveinių plotuose. Informacija apie šiuos plotus patalpinta Paraiškų priėmimo informacinėje sistemoje (toliau – PPIS).</a:t>
            </a:r>
          </a:p>
          <a:p>
            <a:pPr algn="just" hangingPunct="0"/>
            <a:r>
              <a:rPr lang="lt-LT" dirty="0">
                <a:solidFill>
                  <a:srgbClr val="000000"/>
                </a:solidFill>
                <a:latin typeface="Times New Roman"/>
              </a:rPr>
              <a:t>2. Nearti pievų ir jų nepersėti kultūrinėmis žolėmis.</a:t>
            </a:r>
          </a:p>
          <a:p>
            <a:pPr algn="just" hangingPunct="0"/>
            <a:r>
              <a:rPr lang="lt-LT" dirty="0">
                <a:solidFill>
                  <a:srgbClr val="000000"/>
                </a:solidFill>
                <a:latin typeface="Times New Roman"/>
              </a:rPr>
              <a:t>3. Neįrengti naujų drenažo, laistymo ir drėkinimo sistemų.</a:t>
            </a:r>
          </a:p>
          <a:p>
            <a:pPr algn="just" hangingPunct="0"/>
            <a:r>
              <a:rPr lang="lt-LT" dirty="0">
                <a:solidFill>
                  <a:srgbClr val="000000"/>
                </a:solidFill>
                <a:latin typeface="Times New Roman"/>
              </a:rPr>
              <a:t>4. Nenaudoti augalų apsaugos produktų, netręšti mineralinėmis ir organinėmis trąšomis (išskyrus gyvulių ganymą), neskleisti nuotekų dumblo.</a:t>
            </a:r>
          </a:p>
          <a:p>
            <a:pPr algn="just" hangingPunct="0"/>
            <a:r>
              <a:rPr lang="lt-LT" dirty="0">
                <a:solidFill>
                  <a:srgbClr val="000000"/>
                </a:solidFill>
                <a:latin typeface="Times New Roman"/>
              </a:rPr>
              <a:t>5. Laikyti </a:t>
            </a:r>
            <a:r>
              <a:rPr lang="lt-LT" dirty="0">
                <a:solidFill>
                  <a:schemeClr val="tx1"/>
                </a:solidFill>
                <a:latin typeface="Times New Roman"/>
              </a:rPr>
              <a:t>gyvulius ir juos ganyti </a:t>
            </a:r>
            <a:r>
              <a:rPr lang="lt-LT" dirty="0">
                <a:solidFill>
                  <a:srgbClr val="000000"/>
                </a:solidFill>
                <a:latin typeface="Times New Roman"/>
              </a:rPr>
              <a:t>ne didesniu intensyvumu kaip 1 SG / ha įsipareigotame pagal priemonės veiklą plote.</a:t>
            </a:r>
          </a:p>
          <a:p>
            <a:pPr algn="just" hangingPunct="0"/>
            <a:r>
              <a:rPr lang="lt-LT" dirty="0">
                <a:solidFill>
                  <a:srgbClr val="000000"/>
                </a:solidFill>
                <a:latin typeface="Times New Roman"/>
              </a:rPr>
              <a:t>6. Gyvulių ganymo laikotarpis – nuo gegužės 1 d. iki spalio 30 d.</a:t>
            </a:r>
          </a:p>
          <a:p>
            <a:pPr algn="just" hangingPunct="0"/>
            <a:r>
              <a:rPr lang="lt-LT" dirty="0">
                <a:solidFill>
                  <a:srgbClr val="000000"/>
                </a:solidFill>
                <a:latin typeface="Times New Roman"/>
              </a:rPr>
              <a:t>7. Šienavimą pradėti ne anksčiau kaip liepos 15 d.</a:t>
            </a:r>
          </a:p>
          <a:p>
            <a:pPr algn="just" hangingPunct="0"/>
            <a:r>
              <a:rPr lang="lt-LT" dirty="0">
                <a:solidFill>
                  <a:srgbClr val="000000"/>
                </a:solidFill>
                <a:latin typeface="Times New Roman"/>
              </a:rPr>
              <a:t>8. Nušienautos žolės nesmulkinti ir nepaskleisti. Žolė iš lauko turi būti išvežta, nušienauta iki spalio 15 d.</a:t>
            </a:r>
          </a:p>
          <a:p>
            <a:pPr algn="just" hangingPunct="0"/>
            <a:r>
              <a:rPr lang="lt-LT" dirty="0">
                <a:solidFill>
                  <a:srgbClr val="000000"/>
                </a:solidFill>
                <a:latin typeface="Times New Roman"/>
              </a:rPr>
              <a:t>9. Privaloma nenuganytos žolės likučius nušienauti iki spalio 30 d.</a:t>
            </a:r>
          </a:p>
          <a:p>
            <a:pPr algn="ctr" hangingPunct="0"/>
            <a:endParaRPr lang="lt-LT" dirty="0">
              <a:solidFill>
                <a:srgbClr val="000000"/>
              </a:solidFill>
              <a:latin typeface="Times New Roman"/>
            </a:endParaRPr>
          </a:p>
          <a:p>
            <a:pPr algn="just" hangingPunct="0"/>
            <a:r>
              <a:rPr lang="lt-LT" dirty="0">
                <a:solidFill>
                  <a:srgbClr val="000000"/>
                </a:solidFill>
                <a:latin typeface="Times New Roman"/>
              </a:rPr>
              <a:t>	</a:t>
            </a: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42546235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A5D59E7D-0C0F-471D-8589-F67EBA399B0F}" type="slidenum">
              <a:rPr lang="lt-LT" smtClean="0">
                <a:solidFill>
                  <a:srgbClr val="000000"/>
                </a:solidFill>
              </a:rPr>
              <a:pPr>
                <a:defRPr/>
              </a:pPr>
              <a:t>9</a:t>
            </a:fld>
            <a:endParaRPr lang="lt-LT">
              <a:solidFill>
                <a:srgbClr val="000000"/>
              </a:solidFill>
            </a:endParaRPr>
          </a:p>
        </p:txBody>
      </p:sp>
      <p:sp>
        <p:nvSpPr>
          <p:cNvPr id="3" name="Stačiakampis 2"/>
          <p:cNvSpPr/>
          <p:nvPr/>
        </p:nvSpPr>
        <p:spPr>
          <a:xfrm>
            <a:off x="609600" y="1720840"/>
            <a:ext cx="7924800" cy="830997"/>
          </a:xfrm>
          <a:prstGeom prst="rect">
            <a:avLst/>
          </a:prstGeom>
        </p:spPr>
        <p:txBody>
          <a:bodyPr wrap="square">
            <a:spAutoFit/>
          </a:bodyPr>
          <a:lstStyle/>
          <a:p>
            <a:pPr algn="just"/>
            <a:endParaRPr lang="lt-LT" sz="2400" dirty="0">
              <a:solidFill>
                <a:srgbClr val="000000"/>
              </a:solidFill>
              <a:latin typeface="Times New Roman"/>
            </a:endParaRPr>
          </a:p>
          <a:p>
            <a:pPr algn="just"/>
            <a:r>
              <a:rPr lang="lt-LT" sz="2400" dirty="0">
                <a:solidFill>
                  <a:srgbClr val="000000"/>
                </a:solidFill>
                <a:latin typeface="Times New Roman" pitchFamily="18" charset="0"/>
                <a:cs typeface="Times New Roman" pitchFamily="18" charset="0"/>
              </a:rPr>
              <a:t> </a:t>
            </a:r>
          </a:p>
        </p:txBody>
      </p:sp>
      <p:sp>
        <p:nvSpPr>
          <p:cNvPr id="6" name="Stačiakampis 5"/>
          <p:cNvSpPr/>
          <p:nvPr/>
        </p:nvSpPr>
        <p:spPr>
          <a:xfrm>
            <a:off x="457200" y="756249"/>
            <a:ext cx="8191500" cy="6186309"/>
          </a:xfrm>
          <a:prstGeom prst="rect">
            <a:avLst/>
          </a:prstGeom>
        </p:spPr>
        <p:txBody>
          <a:bodyPr wrap="square">
            <a:spAutoFit/>
          </a:bodyPr>
          <a:lstStyle/>
          <a:p>
            <a:pPr algn="ctr" hangingPunct="0"/>
            <a:r>
              <a:rPr lang="lt-LT" dirty="0">
                <a:solidFill>
                  <a:srgbClr val="000000"/>
                </a:solidFill>
                <a:latin typeface="Times New Roman"/>
              </a:rPr>
              <a:t>	</a:t>
            </a:r>
            <a:r>
              <a:rPr lang="lt-LT" b="1" dirty="0">
                <a:solidFill>
                  <a:srgbClr val="000000"/>
                </a:solidFill>
                <a:latin typeface="Times New Roman"/>
              </a:rPr>
              <a:t>Veikla „Ekstensyvus šlapynių tvarkymas“ (kodas 5PT2)</a:t>
            </a:r>
            <a:r>
              <a:rPr lang="en-US" b="1" dirty="0">
                <a:solidFill>
                  <a:srgbClr val="000000"/>
                </a:solidFill>
                <a:latin typeface="Times New Roman"/>
              </a:rPr>
              <a:t> </a:t>
            </a:r>
            <a:r>
              <a:rPr lang="en-US" b="1" dirty="0">
                <a:solidFill>
                  <a:srgbClr val="FF0000"/>
                </a:solidFill>
                <a:latin typeface="Times New Roman"/>
              </a:rPr>
              <a:t>(208 </a:t>
            </a:r>
            <a:r>
              <a:rPr lang="en-US" b="1" dirty="0" err="1">
                <a:solidFill>
                  <a:srgbClr val="FF0000"/>
                </a:solidFill>
                <a:latin typeface="Times New Roman"/>
              </a:rPr>
              <a:t>Eur</a:t>
            </a:r>
            <a:r>
              <a:rPr lang="en-US" b="1" dirty="0">
                <a:solidFill>
                  <a:srgbClr val="FF0000"/>
                </a:solidFill>
                <a:latin typeface="Times New Roman"/>
              </a:rPr>
              <a:t>/ha)</a:t>
            </a:r>
            <a:r>
              <a:rPr lang="lt-LT" b="1" dirty="0">
                <a:solidFill>
                  <a:schemeClr val="tx1"/>
                </a:solidFill>
                <a:latin typeface="Times New Roman"/>
              </a:rPr>
              <a:t>:</a:t>
            </a:r>
          </a:p>
          <a:p>
            <a:pPr algn="just" hangingPunct="0"/>
            <a:r>
              <a:rPr lang="lt-LT" dirty="0">
                <a:solidFill>
                  <a:srgbClr val="000000"/>
                </a:solidFill>
                <a:latin typeface="Times New Roman"/>
              </a:rPr>
              <a:t>1. Vykdyti veiklą tik Aplinkos ministerijos ar jos įgaliotos institucijos nustatytuose šlapynių plotuose. Informacija apie šiuos plotus patalpinta PPIS.</a:t>
            </a:r>
          </a:p>
          <a:p>
            <a:pPr algn="just" hangingPunct="0"/>
            <a:r>
              <a:rPr lang="lt-LT" dirty="0">
                <a:solidFill>
                  <a:srgbClr val="000000"/>
                </a:solidFill>
                <a:latin typeface="Times New Roman"/>
              </a:rPr>
              <a:t>2. Neįrengti naujų drenažo sistemų, ar laistymo ir drėkinimo sistemų.</a:t>
            </a:r>
          </a:p>
          <a:p>
            <a:pPr algn="just" hangingPunct="0"/>
            <a:r>
              <a:rPr lang="lt-LT" dirty="0">
                <a:solidFill>
                  <a:srgbClr val="000000"/>
                </a:solidFill>
                <a:latin typeface="Times New Roman"/>
              </a:rPr>
              <a:t>3. Nenaudoti mineralinių ir organinių trąšų (</a:t>
            </a:r>
            <a:r>
              <a:rPr lang="lt-LT" dirty="0">
                <a:solidFill>
                  <a:schemeClr val="tx1"/>
                </a:solidFill>
                <a:latin typeface="Times New Roman"/>
              </a:rPr>
              <a:t>išskyrus gyvulių ganymą), </a:t>
            </a:r>
            <a:r>
              <a:rPr lang="lt-LT" dirty="0">
                <a:solidFill>
                  <a:srgbClr val="000000"/>
                </a:solidFill>
                <a:latin typeface="Times New Roman"/>
              </a:rPr>
              <a:t>augalų apsaugos produktų.</a:t>
            </a:r>
          </a:p>
          <a:p>
            <a:pPr algn="just" hangingPunct="0"/>
            <a:r>
              <a:rPr lang="lt-LT" dirty="0">
                <a:solidFill>
                  <a:srgbClr val="000000"/>
                </a:solidFill>
                <a:latin typeface="Times New Roman"/>
              </a:rPr>
              <a:t>4. Kasmet šienauti arba ganyti jose gyvulius, laikantis šių reikalavimų (pareiškėjas gali laisvai nuspręsti, ar ganyti, ar šienauti):</a:t>
            </a:r>
          </a:p>
          <a:p>
            <a:pPr algn="just" hangingPunct="0"/>
            <a:r>
              <a:rPr lang="lt-LT" dirty="0">
                <a:solidFill>
                  <a:srgbClr val="000000"/>
                </a:solidFill>
                <a:latin typeface="Times New Roman"/>
              </a:rPr>
              <a:t>4.1. šienauti pradėti ne anksčiau kaip liepos 15 d.;</a:t>
            </a:r>
          </a:p>
          <a:p>
            <a:pPr algn="just" hangingPunct="0"/>
            <a:r>
              <a:rPr lang="lt-LT" dirty="0">
                <a:solidFill>
                  <a:srgbClr val="000000"/>
                </a:solidFill>
                <a:latin typeface="Times New Roman"/>
              </a:rPr>
              <a:t>4.2. ganyti gyvulius ganiavos laikotarpiu ne didesniu intensyvumu  kaip 1 SG / ha įsipareigotame pagal priemonės veiklą plote;</a:t>
            </a:r>
          </a:p>
          <a:p>
            <a:pPr algn="just" hangingPunct="0"/>
            <a:r>
              <a:rPr lang="lt-LT" dirty="0">
                <a:solidFill>
                  <a:srgbClr val="000000"/>
                </a:solidFill>
                <a:latin typeface="Times New Roman"/>
              </a:rPr>
              <a:t>4.3. ganyti gyvulius nuo gegužės 1 d. iki spalio 30 d.;</a:t>
            </a:r>
          </a:p>
          <a:p>
            <a:pPr algn="just" hangingPunct="0"/>
            <a:r>
              <a:rPr lang="lt-LT" dirty="0">
                <a:solidFill>
                  <a:srgbClr val="000000"/>
                </a:solidFill>
                <a:latin typeface="Times New Roman"/>
              </a:rPr>
              <a:t>4.4. nenuganytos žolės likučius nušienauti. Pašalinti nušienautą žolę bei nuganytos arba nušienautos žolės likučius iki kitų metų kovo 1 d. </a:t>
            </a:r>
          </a:p>
          <a:p>
            <a:pPr algn="just" hangingPunct="0"/>
            <a:endParaRPr lang="lt-LT" dirty="0">
              <a:solidFill>
                <a:srgbClr val="000000"/>
              </a:solidFill>
              <a:latin typeface="Times New Roman"/>
            </a:endParaRPr>
          </a:p>
          <a:p>
            <a:pPr algn="just" hangingPunct="0"/>
            <a:r>
              <a:rPr lang="lt-LT" dirty="0">
                <a:solidFill>
                  <a:srgbClr val="000000"/>
                </a:solidFill>
                <a:latin typeface="Times New Roman"/>
              </a:rPr>
              <a:t>	</a:t>
            </a:r>
          </a:p>
        </p:txBody>
      </p:sp>
      <p:sp>
        <p:nvSpPr>
          <p:cNvPr id="7" name="Rectangle 2"/>
          <p:cNvSpPr txBox="1">
            <a:spLocks noChangeArrowheads="1"/>
          </p:cNvSpPr>
          <p:nvPr/>
        </p:nvSpPr>
        <p:spPr bwMode="auto">
          <a:xfrm>
            <a:off x="457200" y="135147"/>
            <a:ext cx="7620000" cy="621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400" b="1">
                <a:solidFill>
                  <a:srgbClr val="00CC66"/>
                </a:solidFill>
                <a:effectLst>
                  <a:outerShdw blurRad="38100" dist="38100" dir="2700000" algn="tl">
                    <a:srgbClr val="C0C0C0"/>
                  </a:outerShdw>
                </a:effectLst>
                <a:latin typeface="Times New Roman" pitchFamily="18" charset="0"/>
              </a:defRPr>
            </a:lvl9pPr>
          </a:lstStyle>
          <a:p>
            <a:r>
              <a:rPr lang="lt-LT" sz="2400" dirty="0">
                <a:solidFill>
                  <a:srgbClr val="008000"/>
                </a:solidFill>
                <a:effectLst/>
              </a:rPr>
              <a:t>PAREIŠKĖJŲ ĮSIPAREIGOJIMAI PAGAL VEIKLAS </a:t>
            </a:r>
          </a:p>
        </p:txBody>
      </p:sp>
    </p:spTree>
    <p:extLst>
      <p:ext uri="{BB962C8B-B14F-4D97-AF65-F5344CB8AC3E}">
        <p14:creationId xmlns:p14="http://schemas.microsoft.com/office/powerpoint/2010/main" val="1714622623"/>
      </p:ext>
    </p:extLst>
  </p:cSld>
  <p:clrMapOvr>
    <a:masterClrMapping/>
  </p:clrMapOvr>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0000"/>
      </a:accent1>
      <a:accent2>
        <a:srgbClr val="3333CC"/>
      </a:accent2>
      <a:accent3>
        <a:srgbClr val="FFFFFF"/>
      </a:accent3>
      <a:accent4>
        <a:srgbClr val="000000"/>
      </a:accent4>
      <a:accent5>
        <a:srgbClr val="AAAAA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lt-LT" sz="2200" b="0" i="0" u="none" strike="noStrike" cap="none" normalizeH="0" baseline="0" smtClean="0">
            <a:ln>
              <a:noFill/>
            </a:ln>
            <a:solidFill>
              <a:schemeClr val="bg1"/>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lt-LT" sz="2200" b="0" i="0" u="none" strike="noStrike" cap="none" normalizeH="0" baseline="0" smtClean="0">
            <a:ln>
              <a:noFill/>
            </a:ln>
            <a:solidFill>
              <a:schemeClr val="bg1"/>
            </a:solidFill>
            <a:effectLst/>
            <a:latin typeface="Garamond"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20914</TotalTime>
  <Words>599</Words>
  <Application>Microsoft Office PowerPoint</Application>
  <PresentationFormat>Demonstracija ekrane (4:3)</PresentationFormat>
  <Paragraphs>222</Paragraphs>
  <Slides>22</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22</vt:i4>
      </vt:variant>
    </vt:vector>
  </HeadingPairs>
  <TitlesOfParts>
    <vt:vector size="26" baseType="lpstr">
      <vt:lpstr>Arial</vt:lpstr>
      <vt:lpstr>Garamond</vt:lpstr>
      <vt:lpstr>Times New Roman</vt:lpstr>
      <vt:lpstr>Default Design</vt:lpstr>
      <vt:lpstr>KPP 2014-2020 M. RPOGRAMOS PRIEMONĖ   „AGRARINĖ APLINKOSAUGA  IR KLIMATAS“ </vt:lpstr>
      <vt:lpstr>„PowerPoint“ pateiktis</vt:lpstr>
      <vt:lpstr>„PowerPoint“ pateiktis</vt:lpstr>
      <vt:lpstr>„PowerPoint“ pateiktis</vt:lpstr>
      <vt:lpstr>„PowerPoint“ pateiktis</vt:lpstr>
      <vt:lpstr>Priemonės „Agrarinė aplinkosauga ir klimatas“ įgyvendinimo taisyklės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Company>Žemės Ūkio Ministerija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Agrarine aplinkosauga</dc:title>
  <dc:creator>Jolanta Lapinskienė</dc:creator>
  <cp:lastModifiedBy>Agnė Prakapienė</cp:lastModifiedBy>
  <cp:revision>2164</cp:revision>
  <cp:lastPrinted>2017-04-04T07:32:44Z</cp:lastPrinted>
  <dcterms:created xsi:type="dcterms:W3CDTF">2002-11-15T12:22:29Z</dcterms:created>
  <dcterms:modified xsi:type="dcterms:W3CDTF">2017-04-11T04:58:53Z</dcterms:modified>
</cp:coreProperties>
</file>