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8" r:id="rId4"/>
    <p:sldId id="259" r:id="rId5"/>
    <p:sldId id="285" r:id="rId6"/>
    <p:sldId id="284" r:id="rId7"/>
    <p:sldId id="286" r:id="rId8"/>
    <p:sldId id="287" r:id="rId9"/>
    <p:sldId id="290" r:id="rId10"/>
    <p:sldId id="291" r:id="rId11"/>
    <p:sldId id="292" r:id="rId12"/>
    <p:sldId id="293" r:id="rId13"/>
    <p:sldId id="296" r:id="rId14"/>
    <p:sldId id="294" r:id="rId15"/>
    <p:sldId id="277" r:id="rId16"/>
    <p:sldId id="274" r:id="rId17"/>
    <p:sldId id="262" r:id="rId18"/>
    <p:sldId id="278" r:id="rId19"/>
    <p:sldId id="300" r:id="rId20"/>
    <p:sldId id="279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1"/>
  </p:normalViewPr>
  <p:slideViewPr>
    <p:cSldViewPr snapToGrid="0" snapToObjects="1">
      <p:cViewPr>
        <p:scale>
          <a:sx n="83" d="100"/>
          <a:sy n="83" d="100"/>
        </p:scale>
        <p:origin x="-1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597360112594638E-2"/>
          <c:y val="7.9740669873221787E-2"/>
          <c:w val="0.94348006770892767"/>
          <c:h val="0.72486952892356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Bitininkystės ūkiai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ln>
                      <a:noFill/>
                    </a:ln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Open Sans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32</c:v>
                </c:pt>
                <c:pt idx="1">
                  <c:v>39</c:v>
                </c:pt>
                <c:pt idx="2">
                  <c:v>55</c:v>
                </c:pt>
                <c:pt idx="3">
                  <c:v>69</c:v>
                </c:pt>
                <c:pt idx="4">
                  <c:v>119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3356032"/>
        <c:axId val="92336128"/>
        <c:axId val="0"/>
      </c:bar3DChart>
      <c:catAx>
        <c:axId val="3335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Open Sans"/>
                <a:ea typeface="+mn-ea"/>
                <a:cs typeface="+mn-cs"/>
              </a:defRPr>
            </a:pPr>
            <a:endParaRPr lang="lt-LT"/>
          </a:p>
        </c:txPr>
        <c:crossAx val="92336128"/>
        <c:crosses val="autoZero"/>
        <c:auto val="1"/>
        <c:lblAlgn val="ctr"/>
        <c:lblOffset val="100"/>
        <c:noMultiLvlLbl val="0"/>
      </c:catAx>
      <c:valAx>
        <c:axId val="9233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335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19626079348777E-2"/>
          <c:y val="6.2405868991146751E-2"/>
          <c:w val="0.94348006770892767"/>
          <c:h val="0.72486952892356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Sodininkystės, uogininkystės ir daržininkystės ūkiai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62</c:v>
                </c:pt>
                <c:pt idx="2">
                  <c:v>73</c:v>
                </c:pt>
                <c:pt idx="3">
                  <c:v>100</c:v>
                </c:pt>
                <c:pt idx="4">
                  <c:v>197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97426048"/>
        <c:axId val="97448320"/>
        <c:axId val="0"/>
      </c:bar3DChart>
      <c:catAx>
        <c:axId val="9742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7448320"/>
        <c:crosses val="autoZero"/>
        <c:auto val="1"/>
        <c:lblAlgn val="ctr"/>
        <c:lblOffset val="100"/>
        <c:noMultiLvlLbl val="0"/>
      </c:catAx>
      <c:valAx>
        <c:axId val="9744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742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0.1166272965879265"/>
          <c:y val="0.90331833639801018"/>
          <c:w val="0.74621400585796338"/>
          <c:h val="5.9122973883857427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E91D9-8DDA-42D2-B5F5-5C6168A61E07}" type="datetimeFigureOut">
              <a:rPr lang="lt-LT" smtClean="0"/>
              <a:t>2017.03.26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F7F14-0257-449A-9C78-3037D54C75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140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D871B-0582-4C79-BB57-0866FB12BAEA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610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847" y="2503488"/>
            <a:ext cx="4554582" cy="1541735"/>
          </a:xfrm>
        </p:spPr>
        <p:txBody>
          <a:bodyPr anchor="b">
            <a:normAutofit/>
          </a:bodyPr>
          <a:lstStyle>
            <a:lvl1pPr algn="l">
              <a:defRPr sz="36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847" y="4402275"/>
            <a:ext cx="3951516" cy="1119891"/>
          </a:xfrm>
        </p:spPr>
        <p:txBody>
          <a:bodyPr/>
          <a:lstStyle>
            <a:lvl1pPr marL="0" indent="0" algn="ctr">
              <a:buNone/>
              <a:defRPr sz="2400"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338353" y="0"/>
            <a:ext cx="6853647" cy="6858000"/>
          </a:xfrm>
          <a:custGeom>
            <a:avLst/>
            <a:gdLst>
              <a:gd name="T0" fmla="*/ 2438400 w 5943600"/>
              <a:gd name="T1" fmla="*/ 0 h 6858000"/>
              <a:gd name="T2" fmla="*/ 5943600 w 5943600"/>
              <a:gd name="T3" fmla="*/ 0 h 6858000"/>
              <a:gd name="T4" fmla="*/ 5943600 w 5943600"/>
              <a:gd name="T5" fmla="*/ 6858000 h 6858000"/>
              <a:gd name="T6" fmla="*/ 0 w 5943600"/>
              <a:gd name="T7" fmla="*/ 6858000 h 6858000"/>
              <a:gd name="T8" fmla="*/ 2438400 w 5943600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43600" h="6858000">
                <a:moveTo>
                  <a:pt x="2438400" y="0"/>
                </a:moveTo>
                <a:lnTo>
                  <a:pt x="5943600" y="0"/>
                </a:lnTo>
                <a:lnTo>
                  <a:pt x="5943600" y="6858000"/>
                </a:lnTo>
                <a:lnTo>
                  <a:pt x="0" y="6858000"/>
                </a:lnTo>
                <a:lnTo>
                  <a:pt x="243840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3400" y="6499225"/>
            <a:ext cx="1303338" cy="206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sz="1600" baseline="30000">
                <a:latin typeface="Open Sans" charset="0"/>
                <a:ea typeface="Open Sans" charset="0"/>
                <a:cs typeface="Open Sans" charset="0"/>
              </a:rPr>
              <a:t>LT-EKO-001 </a:t>
            </a:r>
            <a:endParaRPr lang="en-US" sz="1600" baseline="300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9" name="Picture 6" descr="ekoagros zenkl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19788"/>
            <a:ext cx="8223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1375"/>
            <a:ext cx="744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logo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22963"/>
            <a:ext cx="685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18185" y="879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03785" y="7737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5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609600" y="5715000"/>
            <a:ext cx="7567246" cy="0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" y="855211"/>
            <a:ext cx="10105292" cy="1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9" descr="h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69357"/>
            <a:ext cx="1092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ekoagros zenkl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36469"/>
            <a:ext cx="8223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38056"/>
            <a:ext cx="744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logo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39644"/>
            <a:ext cx="685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 descr="pdf-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-5908"/>
            <a:ext cx="6159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 userDrawn="1"/>
        </p:nvSpPr>
        <p:spPr>
          <a:xfrm>
            <a:off x="609600" y="1501814"/>
            <a:ext cx="3407018" cy="196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lt-LT" altLang="en-US" sz="2800" b="1" baseline="30000" dirty="0">
                <a:latin typeface="Open Sans" charset="0"/>
                <a:ea typeface="Open Sans" charset="0"/>
                <a:cs typeface="Open Sans" charset="0"/>
              </a:rPr>
              <a:t>VšĮ „</a:t>
            </a:r>
            <a:r>
              <a:rPr lang="lt-LT" altLang="en-US" sz="2800" b="1" baseline="30000" dirty="0" err="1">
                <a:latin typeface="Open Sans" charset="0"/>
                <a:ea typeface="Open Sans" charset="0"/>
                <a:cs typeface="Open Sans" charset="0"/>
              </a:rPr>
              <a:t>Ekoagros</a:t>
            </a:r>
            <a:r>
              <a:rPr lang="lt-LT" altLang="en-US" sz="2800" b="1" baseline="30000" dirty="0">
                <a:latin typeface="Open Sans" charset="0"/>
                <a:ea typeface="Open Sans" charset="0"/>
                <a:cs typeface="Open Sans" charset="0"/>
              </a:rPr>
              <a:t>“ centrinė buveinė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fi-FI" altLang="en-US" sz="2400" baseline="30000" dirty="0">
                <a:latin typeface="Open Sans" charset="0"/>
                <a:ea typeface="Open Sans" charset="0"/>
                <a:cs typeface="Open Sans" charset="0"/>
              </a:rPr>
              <a:t>K. </a:t>
            </a:r>
            <a:r>
              <a:rPr lang="fi-FI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Donelaičio</a:t>
            </a:r>
            <a:r>
              <a:rPr lang="fi-FI" altLang="en-US" sz="2400" baseline="30000" dirty="0">
                <a:latin typeface="Open Sans" charset="0"/>
                <a:ea typeface="Open Sans" charset="0"/>
                <a:cs typeface="Open Sans" charset="0"/>
              </a:rPr>
              <a:t> g. 33, LT-44240, Kaunas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de-DE" altLang="en-US" sz="2400" baseline="30000" dirty="0">
                <a:latin typeface="Open Sans" charset="0"/>
                <a:ea typeface="Open Sans" charset="0"/>
                <a:cs typeface="Open Sans" charset="0"/>
              </a:rPr>
              <a:t>Tel. 8 37 20 31 81 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fi-FI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Faksas</a:t>
            </a:r>
            <a:r>
              <a:rPr lang="fi-FI" altLang="en-US" sz="2400" baseline="30000" dirty="0">
                <a:latin typeface="Open Sans" charset="0"/>
                <a:ea typeface="Open Sans" charset="0"/>
                <a:cs typeface="Open Sans" charset="0"/>
              </a:rPr>
              <a:t> 8 37 20 31 82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El.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paštas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: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ekoagros@ekoagros.lt</a:t>
            </a:r>
            <a:endParaRPr lang="en-US" altLang="en-US" sz="2400" baseline="30000" dirty="0"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</a:pPr>
            <a:endParaRPr lang="en-US" sz="135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9600" y="319401"/>
            <a:ext cx="552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aseline="30000" dirty="0">
                <a:latin typeface="Open Sans Semibold" charset="0"/>
                <a:ea typeface="Open Sans Semibold" charset="0"/>
                <a:cs typeface="Open Sans Semibold" charset="0"/>
              </a:rPr>
              <a:t>AČIŪ UŽ DĖMESĮ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255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609600" y="1614110"/>
            <a:ext cx="3407018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lt-LT" altLang="en-US" sz="2800" b="1" baseline="30000" dirty="0">
                <a:latin typeface="Open Sans" charset="0"/>
                <a:ea typeface="Open Sans" charset="0"/>
                <a:cs typeface="Open Sans" charset="0"/>
              </a:rPr>
              <a:t>Telšių filialas, 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Sedos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g. 6, LT-87112,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Telšiai</a:t>
            </a:r>
            <a:endParaRPr lang="en-US" altLang="en-US" sz="2400" baseline="30000" dirty="0"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Telefonas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8 444 69 165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Mob.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telefonas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8 615 75 642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Faksas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8 444 69 164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El.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pašto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adresas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telsiai@ekoagros.lt</a:t>
            </a:r>
            <a:endParaRPr lang="en-US" altLang="en-US" sz="1800" baseline="300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3" name="Picture 19" descr="he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35881"/>
            <a:ext cx="1092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609600" y="5715000"/>
            <a:ext cx="7567246" cy="0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1" descr="ekoagros zenkla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36469"/>
            <a:ext cx="8223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 descr="logo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38056"/>
            <a:ext cx="744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logo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39644"/>
            <a:ext cx="685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 userDrawn="1"/>
        </p:nvSpPr>
        <p:spPr>
          <a:xfrm>
            <a:off x="609600" y="319401"/>
            <a:ext cx="552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aseline="30000" dirty="0">
                <a:latin typeface="Open Sans Semibold" charset="0"/>
                <a:ea typeface="Open Sans Semibold" charset="0"/>
                <a:cs typeface="Open Sans Semibold" charset="0"/>
              </a:rPr>
              <a:t>AČIŪ UŽ DĖMESĮ</a:t>
            </a:r>
            <a:endParaRPr lang="en-US" sz="3600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09600" y="855211"/>
            <a:ext cx="10105292" cy="1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7" descr="pdf-10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04" y="0"/>
            <a:ext cx="614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123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609600" y="1667170"/>
            <a:ext cx="3407018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800" b="1" baseline="30000" dirty="0">
                <a:latin typeface="Open Sans" charset="0"/>
                <a:ea typeface="Open Sans" charset="0"/>
                <a:cs typeface="Open Sans" charset="0"/>
              </a:rPr>
              <a:t>Utenos </a:t>
            </a:r>
            <a:r>
              <a:rPr lang="en-US" altLang="en-US" sz="2800" b="1" baseline="30000" dirty="0" err="1">
                <a:latin typeface="Open Sans" charset="0"/>
                <a:ea typeface="Open Sans" charset="0"/>
                <a:cs typeface="Open Sans" charset="0"/>
              </a:rPr>
              <a:t>filialas</a:t>
            </a:r>
            <a:r>
              <a:rPr lang="en-US" altLang="en-US" sz="2800" b="1" baseline="30000" dirty="0">
                <a:latin typeface="Open Sans" charset="0"/>
                <a:ea typeface="Open Sans" charset="0"/>
                <a:cs typeface="Open Sans" charset="0"/>
              </a:rPr>
              <a:t>, 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Maironio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g. 4, LT-28241,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Utena</a:t>
            </a:r>
            <a:endParaRPr lang="en-US" altLang="en-US" sz="2400" baseline="30000" dirty="0"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Telefonas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8 389 50 740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Mob.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telefonas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8 615 75 804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Faksas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8 389 61 925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El.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pašto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adresas</a:t>
            </a:r>
            <a:r>
              <a:rPr lang="en-US" altLang="en-US" sz="2400" baseline="300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altLang="en-US" sz="2400" baseline="30000" dirty="0" err="1">
                <a:latin typeface="Open Sans" charset="0"/>
                <a:ea typeface="Open Sans" charset="0"/>
                <a:cs typeface="Open Sans" charset="0"/>
              </a:rPr>
              <a:t>utena@ekoagros.lt</a:t>
            </a:r>
            <a:endParaRPr lang="en-US" altLang="en-US" sz="2400" baseline="300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3" name="Picture 19" descr="he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43983"/>
            <a:ext cx="1092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609600" y="5715000"/>
            <a:ext cx="7567246" cy="0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1" descr="ekoagros zenkla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36469"/>
            <a:ext cx="8223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logo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38056"/>
            <a:ext cx="744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 descr="logo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39644"/>
            <a:ext cx="685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 userDrawn="1"/>
        </p:nvSpPr>
        <p:spPr>
          <a:xfrm>
            <a:off x="609600" y="319401"/>
            <a:ext cx="552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aseline="30000" dirty="0">
                <a:latin typeface="Open Sans Semibold" charset="0"/>
                <a:ea typeface="Open Sans Semibold" charset="0"/>
                <a:cs typeface="Open Sans Semibold" charset="0"/>
              </a:rPr>
              <a:t>AČIŪ UŽ DĖMESĮ</a:t>
            </a:r>
            <a:endParaRPr lang="en-US" sz="3600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09600" y="855211"/>
            <a:ext cx="10105292" cy="1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7" descr="pdf-1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0"/>
            <a:ext cx="616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801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847" y="2503488"/>
            <a:ext cx="4554582" cy="1541735"/>
          </a:xfrm>
        </p:spPr>
        <p:txBody>
          <a:bodyPr anchor="b">
            <a:normAutofit/>
          </a:bodyPr>
          <a:lstStyle>
            <a:lvl1pPr algn="l">
              <a:defRPr sz="36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847" y="4402275"/>
            <a:ext cx="3951516" cy="1119891"/>
          </a:xfrm>
        </p:spPr>
        <p:txBody>
          <a:bodyPr/>
          <a:lstStyle>
            <a:lvl1pPr marL="0" indent="0" algn="ctr">
              <a:buNone/>
              <a:defRPr sz="2400"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338353" y="0"/>
            <a:ext cx="6853647" cy="6858000"/>
          </a:xfrm>
          <a:custGeom>
            <a:avLst/>
            <a:gdLst>
              <a:gd name="T0" fmla="*/ 2438400 w 5943600"/>
              <a:gd name="T1" fmla="*/ 0 h 6858000"/>
              <a:gd name="T2" fmla="*/ 5943600 w 5943600"/>
              <a:gd name="T3" fmla="*/ 0 h 6858000"/>
              <a:gd name="T4" fmla="*/ 5943600 w 5943600"/>
              <a:gd name="T5" fmla="*/ 6858000 h 6858000"/>
              <a:gd name="T6" fmla="*/ 0 w 5943600"/>
              <a:gd name="T7" fmla="*/ 6858000 h 6858000"/>
              <a:gd name="T8" fmla="*/ 2438400 w 5943600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43600" h="6858000">
                <a:moveTo>
                  <a:pt x="2438400" y="0"/>
                </a:moveTo>
                <a:lnTo>
                  <a:pt x="5943600" y="0"/>
                </a:lnTo>
                <a:lnTo>
                  <a:pt x="5943600" y="6858000"/>
                </a:lnTo>
                <a:lnTo>
                  <a:pt x="0" y="6858000"/>
                </a:lnTo>
                <a:lnTo>
                  <a:pt x="243840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3400" y="6499225"/>
            <a:ext cx="1303338" cy="206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sz="1600" baseline="3000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LT-EKO-001 </a:t>
            </a:r>
            <a:endParaRPr lang="en-US" sz="1600" baseline="30000" dirty="0">
              <a:solidFill>
                <a:prstClr val="black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9" name="Picture 6" descr="ekoagros zenkl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19788"/>
            <a:ext cx="8223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1375"/>
            <a:ext cx="744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logo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22963"/>
            <a:ext cx="685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18185" y="879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3785" y="7737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83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602"/>
            <a:ext cx="10515600" cy="1183249"/>
          </a:xfrm>
        </p:spPr>
        <p:txBody>
          <a:bodyPr>
            <a:normAutofit/>
          </a:bodyPr>
          <a:lstStyle>
            <a:lvl1pPr>
              <a:defRPr sz="40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724851"/>
            <a:ext cx="10515600" cy="3114126"/>
          </a:xfrm>
        </p:spPr>
        <p:txBody>
          <a:bodyPr/>
          <a:lstStyle>
            <a:lvl1pPr marL="228600" indent="-228600">
              <a:buSzPct val="90000"/>
              <a:buFontTx/>
              <a:buBlip>
                <a:blip r:embed="rId2"/>
              </a:buBlip>
              <a:defRPr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>
              <a:buSzPct val="90000"/>
              <a:buFontTx/>
              <a:buBlip>
                <a:blip r:embed="rId2"/>
              </a:buBlip>
              <a:defRPr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latin typeface="Open Sans" charset="0"/>
                <a:ea typeface="Open Sans" charset="0"/>
                <a:cs typeface="Open Sans" charset="0"/>
              </a:defRPr>
            </a:lvl4pPr>
            <a:lvl5pPr>
              <a:defRPr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45" descr="ekoagros zenkl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10527"/>
            <a:ext cx="6588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6" descr="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212115"/>
            <a:ext cx="595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logo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25" y="212115"/>
            <a:ext cx="549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609600" y="874643"/>
            <a:ext cx="11582400" cy="7072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965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52847" y="2503488"/>
            <a:ext cx="4554582" cy="1541735"/>
          </a:xfrm>
        </p:spPr>
        <p:txBody>
          <a:bodyPr anchor="b">
            <a:normAutofit/>
          </a:bodyPr>
          <a:lstStyle>
            <a:lvl1pPr algn="l">
              <a:defRPr sz="36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2847" y="4402275"/>
            <a:ext cx="3951516" cy="1119891"/>
          </a:xfrm>
        </p:spPr>
        <p:txBody>
          <a:bodyPr/>
          <a:lstStyle>
            <a:lvl1pPr marL="0" indent="0" algn="ctr">
              <a:buNone/>
              <a:defRPr sz="2400"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338353" y="0"/>
            <a:ext cx="6853647" cy="6858000"/>
          </a:xfrm>
          <a:custGeom>
            <a:avLst/>
            <a:gdLst>
              <a:gd name="T0" fmla="*/ 2438400 w 5943600"/>
              <a:gd name="T1" fmla="*/ 0 h 6858000"/>
              <a:gd name="T2" fmla="*/ 5943600 w 5943600"/>
              <a:gd name="T3" fmla="*/ 0 h 6858000"/>
              <a:gd name="T4" fmla="*/ 5943600 w 5943600"/>
              <a:gd name="T5" fmla="*/ 6858000 h 6858000"/>
              <a:gd name="T6" fmla="*/ 0 w 5943600"/>
              <a:gd name="T7" fmla="*/ 6858000 h 6858000"/>
              <a:gd name="T8" fmla="*/ 2438400 w 5943600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43600" h="6858000">
                <a:moveTo>
                  <a:pt x="2438400" y="0"/>
                </a:moveTo>
                <a:lnTo>
                  <a:pt x="5943600" y="0"/>
                </a:lnTo>
                <a:lnTo>
                  <a:pt x="5943600" y="6858000"/>
                </a:lnTo>
                <a:lnTo>
                  <a:pt x="0" y="6858000"/>
                </a:lnTo>
                <a:lnTo>
                  <a:pt x="243840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533400" y="6499225"/>
            <a:ext cx="1303338" cy="206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sz="1600" baseline="3000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LT-EKO-001 </a:t>
            </a:r>
            <a:endParaRPr lang="en-US" sz="1600" baseline="30000" dirty="0">
              <a:solidFill>
                <a:prstClr val="black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3" name="Picture 6" descr="ekoagros zenkl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19788"/>
            <a:ext cx="8223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1375"/>
            <a:ext cx="744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logo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22963"/>
            <a:ext cx="685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004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5770"/>
            <a:ext cx="10515600" cy="674689"/>
          </a:xfrm>
        </p:spPr>
        <p:txBody>
          <a:bodyPr/>
          <a:lstStyle>
            <a:lvl1pPr>
              <a:defRPr sz="36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SzPct val="90000"/>
              <a:buFontTx/>
              <a:buBlip>
                <a:blip r:embed="rId2"/>
              </a:buBlip>
              <a:defRPr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>
              <a:buSzPct val="90000"/>
              <a:buFontTx/>
              <a:buBlip>
                <a:blip r:embed="rId2"/>
              </a:buBlip>
              <a:defRPr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latin typeface="Open Sans" charset="0"/>
                <a:ea typeface="Open Sans" charset="0"/>
                <a:cs typeface="Open Sans" charset="0"/>
              </a:defRPr>
            </a:lvl4pPr>
            <a:lvl5pPr>
              <a:defRPr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SzPct val="90000"/>
              <a:buFontTx/>
              <a:buBlip>
                <a:blip r:embed="rId2"/>
              </a:buBlip>
              <a:defRPr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>
              <a:buSzPct val="90000"/>
              <a:buFontTx/>
              <a:buBlip>
                <a:blip r:embed="rId2"/>
              </a:buBlip>
              <a:defRPr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latin typeface="Open Sans" charset="0"/>
                <a:ea typeface="Open Sans" charset="0"/>
                <a:cs typeface="Open Sans" charset="0"/>
              </a:defRPr>
            </a:lvl4pPr>
            <a:lvl5pPr>
              <a:defRPr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68E2B4D-5FD9-EF41-BABC-9BF56C396A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45" descr="ekoagros zenkl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10527"/>
            <a:ext cx="6588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6" descr="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212115"/>
            <a:ext cx="595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logo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25" y="212115"/>
            <a:ext cx="549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609600" y="874643"/>
            <a:ext cx="11582400" cy="7072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999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83344"/>
            <a:ext cx="10515600" cy="1325563"/>
          </a:xfrm>
        </p:spPr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  <a:lvl2pPr>
              <a:defRPr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latin typeface="Open Sans" charset="0"/>
                <a:ea typeface="Open Sans" charset="0"/>
                <a:cs typeface="Open Sans" charset="0"/>
              </a:defRPr>
            </a:lvl4pPr>
            <a:lvl5pPr>
              <a:defRPr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  <a:lvl2pPr>
              <a:defRPr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latin typeface="Open Sans" charset="0"/>
                <a:ea typeface="Open Sans" charset="0"/>
                <a:cs typeface="Open Sans" charset="0"/>
              </a:defRPr>
            </a:lvl4pPr>
            <a:lvl5pPr>
              <a:defRPr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68E2B4D-5FD9-EF41-BABC-9BF56C396A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5" descr="ekoagros zenk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10527"/>
            <a:ext cx="6588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6" descr="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212115"/>
            <a:ext cx="595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7" descr="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25" y="212115"/>
            <a:ext cx="549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 flipV="1">
            <a:off x="609600" y="874643"/>
            <a:ext cx="11582400" cy="7072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786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927"/>
            <a:ext cx="10515600" cy="1267008"/>
          </a:xfrm>
        </p:spPr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68E2B4D-5FD9-EF41-BABC-9BF56C396A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5" descr="ekoagros zenk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10527"/>
            <a:ext cx="6588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6" descr="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212115"/>
            <a:ext cx="595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7" descr="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25" y="212115"/>
            <a:ext cx="549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609600" y="874643"/>
            <a:ext cx="11582400" cy="7072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369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68E2B4D-5FD9-EF41-BABC-9BF56C396A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5" descr="ekoagros zenk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10527"/>
            <a:ext cx="6588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6" descr="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212115"/>
            <a:ext cx="595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7" descr="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25" y="212115"/>
            <a:ext cx="549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609600" y="874643"/>
            <a:ext cx="11582400" cy="7072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56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602"/>
            <a:ext cx="10515600" cy="1183249"/>
          </a:xfrm>
        </p:spPr>
        <p:txBody>
          <a:bodyPr>
            <a:normAutofit/>
          </a:bodyPr>
          <a:lstStyle>
            <a:lvl1pPr>
              <a:defRPr sz="40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724851"/>
            <a:ext cx="10515600" cy="3114126"/>
          </a:xfrm>
        </p:spPr>
        <p:txBody>
          <a:bodyPr/>
          <a:lstStyle>
            <a:lvl1pPr marL="228600" indent="-228600">
              <a:buSzPct val="90000"/>
              <a:buFontTx/>
              <a:buBlip>
                <a:blip r:embed="rId2"/>
              </a:buBlip>
              <a:defRPr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>
              <a:buSzPct val="90000"/>
              <a:buFontTx/>
              <a:buBlip>
                <a:blip r:embed="rId2"/>
              </a:buBlip>
              <a:defRPr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latin typeface="Open Sans" charset="0"/>
                <a:ea typeface="Open Sans" charset="0"/>
                <a:cs typeface="Open Sans" charset="0"/>
              </a:defRPr>
            </a:lvl4pPr>
            <a:lvl5pPr>
              <a:defRPr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2BCF-83BC-1646-B72C-33EAFC1D2726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45" descr="ekoagros zenkl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10527"/>
            <a:ext cx="6588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6" descr="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212115"/>
            <a:ext cx="595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logo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25" y="212115"/>
            <a:ext cx="549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609600" y="874643"/>
            <a:ext cx="11582400" cy="7072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045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0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240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00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000">
                <a:latin typeface="Open Sans" charset="0"/>
                <a:ea typeface="Open Sans" charset="0"/>
                <a:cs typeface="Open Sans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68E2B4D-5FD9-EF41-BABC-9BF56C396A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45" descr="ekoagros zenk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10527"/>
            <a:ext cx="6588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6" descr="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212115"/>
            <a:ext cx="595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25" y="212115"/>
            <a:ext cx="549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609600" y="874643"/>
            <a:ext cx="11582400" cy="7072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741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68E2B4D-5FD9-EF41-BABC-9BF56C396A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45" descr="ekoagros zenk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10527"/>
            <a:ext cx="6588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6" descr="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212115"/>
            <a:ext cx="595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7" descr="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25" y="212115"/>
            <a:ext cx="549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 flipV="1">
            <a:off x="609600" y="874643"/>
            <a:ext cx="11582400" cy="7072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261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609600" y="5715000"/>
            <a:ext cx="7567246" cy="0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" y="855211"/>
            <a:ext cx="10105292" cy="1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9" descr="h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69357"/>
            <a:ext cx="1092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ekoagros zenkl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36469"/>
            <a:ext cx="8223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38056"/>
            <a:ext cx="744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 descr="logo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39644"/>
            <a:ext cx="685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 descr="pdf-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-5908"/>
            <a:ext cx="6159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 userDrawn="1"/>
        </p:nvSpPr>
        <p:spPr>
          <a:xfrm>
            <a:off x="609600" y="1501814"/>
            <a:ext cx="3407018" cy="196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lt-LT" altLang="en-US" sz="2800" b="1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VšĮ „</a:t>
            </a:r>
            <a:r>
              <a:rPr lang="lt-LT" altLang="en-US" sz="2800" b="1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Ekoagros</a:t>
            </a:r>
            <a:r>
              <a:rPr lang="lt-LT" altLang="en-US" sz="2800" b="1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“ centrinė buveinė</a:t>
            </a:r>
          </a:p>
          <a:p>
            <a:pPr>
              <a:buFont typeface="Arial" charset="0"/>
              <a:buNone/>
            </a:pPr>
            <a:r>
              <a:rPr lang="fi-FI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K. </a:t>
            </a:r>
            <a:r>
              <a:rPr lang="fi-FI" altLang="en-US" sz="2400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Donelaičio</a:t>
            </a:r>
            <a:r>
              <a:rPr lang="fi-FI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 g. 33, LT-44240, Kaunas</a:t>
            </a:r>
          </a:p>
          <a:p>
            <a:pPr>
              <a:buFont typeface="Arial" charset="0"/>
              <a:buNone/>
            </a:pPr>
            <a:r>
              <a:rPr lang="de-DE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Tel. 8 37 20 31 81 </a:t>
            </a:r>
          </a:p>
          <a:p>
            <a:pPr>
              <a:buFont typeface="Arial" charset="0"/>
              <a:buNone/>
            </a:pPr>
            <a:r>
              <a:rPr lang="fi-FI" altLang="en-US" sz="2400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Faksas</a:t>
            </a:r>
            <a:r>
              <a:rPr lang="fi-FI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 8 37 20 31 82</a:t>
            </a:r>
          </a:p>
          <a:p>
            <a:pPr>
              <a:buFont typeface="Arial" charset="0"/>
              <a:buNone/>
            </a:pPr>
            <a:r>
              <a:rPr lang="en-US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El. </a:t>
            </a:r>
            <a:r>
              <a:rPr lang="en-US" altLang="en-US" sz="2400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paštas</a:t>
            </a:r>
            <a:r>
              <a:rPr lang="en-US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: </a:t>
            </a:r>
            <a:r>
              <a:rPr lang="en-US" altLang="en-US" sz="2400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ekoagros@ekoagros.lt</a:t>
            </a:r>
            <a:endParaRPr lang="en-US" altLang="en-US" sz="2400" baseline="30000" dirty="0">
              <a:solidFill>
                <a:prstClr val="black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50000"/>
              </a:lnSpc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609600" y="319401"/>
            <a:ext cx="552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aseline="30000" dirty="0">
                <a:solidFill>
                  <a:prstClr val="black"/>
                </a:solidFill>
                <a:latin typeface="Open Sans Semibold" charset="0"/>
                <a:ea typeface="Open Sans Semibold" charset="0"/>
                <a:cs typeface="Open Sans Semibold" charset="0"/>
              </a:rPr>
              <a:t>AČIŪ UŽ DĖMESĮ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94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609600" y="1614110"/>
            <a:ext cx="3407018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lt-LT" altLang="en-US" sz="2800" b="1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Telšių filialas, </a:t>
            </a:r>
          </a:p>
          <a:p>
            <a:pPr>
              <a:buFont typeface="Arial" charset="0"/>
              <a:buNone/>
            </a:pPr>
            <a:r>
              <a:rPr lang="en-US" altLang="en-US" sz="2400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Sedos</a:t>
            </a:r>
            <a:r>
              <a:rPr lang="en-US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 g. 6, LT-87112, </a:t>
            </a:r>
            <a:r>
              <a:rPr lang="en-US" altLang="en-US" sz="2400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Telšiai</a:t>
            </a:r>
            <a:endParaRPr lang="en-US" altLang="en-US" sz="2400" baseline="30000" dirty="0">
              <a:solidFill>
                <a:prstClr val="black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buFont typeface="Arial" charset="0"/>
              <a:buNone/>
            </a:pPr>
            <a:r>
              <a:rPr lang="en-US" altLang="en-US" sz="2400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Telefonas</a:t>
            </a:r>
            <a:r>
              <a:rPr lang="en-US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 8 444 69 165</a:t>
            </a:r>
          </a:p>
          <a:p>
            <a:pPr>
              <a:buFont typeface="Arial" charset="0"/>
              <a:buNone/>
            </a:pPr>
            <a:r>
              <a:rPr lang="en-US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Mob. </a:t>
            </a:r>
            <a:r>
              <a:rPr lang="en-US" altLang="en-US" sz="2400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telefonas</a:t>
            </a:r>
            <a:r>
              <a:rPr lang="en-US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 8 615 75 642</a:t>
            </a:r>
          </a:p>
          <a:p>
            <a:pPr>
              <a:buFont typeface="Arial" charset="0"/>
              <a:buNone/>
            </a:pPr>
            <a:r>
              <a:rPr lang="en-US" altLang="en-US" sz="2400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Faksas</a:t>
            </a:r>
            <a:r>
              <a:rPr lang="en-US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 8 444 69 164</a:t>
            </a:r>
          </a:p>
          <a:p>
            <a:pPr>
              <a:buFont typeface="Arial" charset="0"/>
              <a:buNone/>
            </a:pPr>
            <a:r>
              <a:rPr lang="en-US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El. </a:t>
            </a:r>
            <a:r>
              <a:rPr lang="en-US" altLang="en-US" sz="2400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pašto</a:t>
            </a:r>
            <a:r>
              <a:rPr lang="en-US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altLang="en-US" sz="2400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adresas</a:t>
            </a:r>
            <a:r>
              <a:rPr lang="en-US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altLang="en-US" sz="2400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telsiai@ekoagros.lt</a:t>
            </a:r>
            <a:endParaRPr lang="en-US" altLang="en-US" baseline="30000" dirty="0">
              <a:solidFill>
                <a:prstClr val="black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3" name="Picture 19" descr="he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35881"/>
            <a:ext cx="1092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609600" y="5715000"/>
            <a:ext cx="7567246" cy="0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1" descr="ekoagros zenkla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36469"/>
            <a:ext cx="8223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 descr="logo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38056"/>
            <a:ext cx="744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logo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39644"/>
            <a:ext cx="685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 userDrawn="1"/>
        </p:nvSpPr>
        <p:spPr>
          <a:xfrm>
            <a:off x="609600" y="319401"/>
            <a:ext cx="552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aseline="30000" dirty="0">
                <a:solidFill>
                  <a:prstClr val="black"/>
                </a:solidFill>
                <a:latin typeface="Open Sans Semibold" charset="0"/>
                <a:ea typeface="Open Sans Semibold" charset="0"/>
                <a:cs typeface="Open Sans Semibold" charset="0"/>
              </a:rPr>
              <a:t>AČIŪ UŽ DĖMESĮ</a:t>
            </a:r>
            <a:endParaRPr lang="en-US" sz="3600" dirty="0">
              <a:solidFill>
                <a:prstClr val="black"/>
              </a:solidFill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09600" y="855211"/>
            <a:ext cx="10105292" cy="1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7" descr="pdf-10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04" y="0"/>
            <a:ext cx="614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274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609600" y="1667170"/>
            <a:ext cx="3407018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en-US" altLang="en-US" sz="2800" b="1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Utenos </a:t>
            </a:r>
            <a:r>
              <a:rPr lang="en-US" altLang="en-US" sz="2800" b="1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filialas</a:t>
            </a:r>
            <a:r>
              <a:rPr lang="en-US" altLang="en-US" sz="2800" b="1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</a:p>
          <a:p>
            <a:pPr>
              <a:buFont typeface="Arial" charset="0"/>
              <a:buNone/>
            </a:pPr>
            <a:r>
              <a:rPr lang="en-US" altLang="en-US" sz="2400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Maironio</a:t>
            </a:r>
            <a:r>
              <a:rPr lang="en-US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 g. 4, LT-28241, </a:t>
            </a:r>
            <a:r>
              <a:rPr lang="en-US" altLang="en-US" sz="2400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Utena</a:t>
            </a:r>
            <a:endParaRPr lang="en-US" altLang="en-US" sz="2400" baseline="30000" dirty="0">
              <a:solidFill>
                <a:prstClr val="black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>
              <a:buFont typeface="Arial" charset="0"/>
              <a:buNone/>
            </a:pPr>
            <a:r>
              <a:rPr lang="en-US" altLang="en-US" sz="2400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Telefonas</a:t>
            </a:r>
            <a:r>
              <a:rPr lang="en-US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 8 389 50 740</a:t>
            </a:r>
          </a:p>
          <a:p>
            <a:pPr>
              <a:buFont typeface="Arial" charset="0"/>
              <a:buNone/>
            </a:pPr>
            <a:r>
              <a:rPr lang="en-US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Mob. </a:t>
            </a:r>
            <a:r>
              <a:rPr lang="en-US" altLang="en-US" sz="2400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telefonas</a:t>
            </a:r>
            <a:r>
              <a:rPr lang="en-US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 8 615 75 804</a:t>
            </a:r>
          </a:p>
          <a:p>
            <a:pPr>
              <a:buFont typeface="Arial" charset="0"/>
              <a:buNone/>
            </a:pPr>
            <a:r>
              <a:rPr lang="en-US" altLang="en-US" sz="2400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Faksas</a:t>
            </a:r>
            <a:r>
              <a:rPr lang="en-US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 8 389 61 925</a:t>
            </a:r>
          </a:p>
          <a:p>
            <a:pPr>
              <a:buFont typeface="Arial" charset="0"/>
              <a:buNone/>
            </a:pPr>
            <a:r>
              <a:rPr lang="en-US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El. </a:t>
            </a:r>
            <a:r>
              <a:rPr lang="en-US" altLang="en-US" sz="2400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pašto</a:t>
            </a:r>
            <a:r>
              <a:rPr lang="en-US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altLang="en-US" sz="2400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adresas</a:t>
            </a:r>
            <a:r>
              <a:rPr lang="en-US" altLang="en-US" sz="2400" baseline="300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altLang="en-US" sz="2400" baseline="30000" dirty="0" err="1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utena@ekoagros.lt</a:t>
            </a:r>
            <a:endParaRPr lang="en-US" altLang="en-US" sz="2400" baseline="30000" dirty="0">
              <a:solidFill>
                <a:prstClr val="black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3" name="Picture 19" descr="he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43983"/>
            <a:ext cx="1092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609600" y="5715000"/>
            <a:ext cx="7567246" cy="0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1" descr="ekoagros zenkla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36469"/>
            <a:ext cx="8223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logo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38056"/>
            <a:ext cx="744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 descr="logo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39644"/>
            <a:ext cx="685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 userDrawn="1"/>
        </p:nvSpPr>
        <p:spPr>
          <a:xfrm>
            <a:off x="609600" y="319401"/>
            <a:ext cx="552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aseline="30000" dirty="0">
                <a:solidFill>
                  <a:prstClr val="black"/>
                </a:solidFill>
                <a:latin typeface="Open Sans Semibold" charset="0"/>
                <a:ea typeface="Open Sans Semibold" charset="0"/>
                <a:cs typeface="Open Sans Semibold" charset="0"/>
              </a:rPr>
              <a:t>AČIŪ UŽ DĖMESĮ</a:t>
            </a:r>
            <a:endParaRPr lang="en-US" sz="3600" dirty="0">
              <a:solidFill>
                <a:prstClr val="black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09600" y="855211"/>
            <a:ext cx="10105292" cy="1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7" descr="pdf-1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0"/>
            <a:ext cx="616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40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52847" y="2503488"/>
            <a:ext cx="4554582" cy="1541735"/>
          </a:xfrm>
        </p:spPr>
        <p:txBody>
          <a:bodyPr anchor="b">
            <a:normAutofit/>
          </a:bodyPr>
          <a:lstStyle>
            <a:lvl1pPr algn="l">
              <a:defRPr sz="36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2847" y="4402275"/>
            <a:ext cx="3951516" cy="1119891"/>
          </a:xfrm>
        </p:spPr>
        <p:txBody>
          <a:bodyPr/>
          <a:lstStyle>
            <a:lvl1pPr marL="0" indent="0" algn="ctr">
              <a:buNone/>
              <a:defRPr sz="2400"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338353" y="0"/>
            <a:ext cx="6853647" cy="6858000"/>
          </a:xfrm>
          <a:custGeom>
            <a:avLst/>
            <a:gdLst>
              <a:gd name="T0" fmla="*/ 2438400 w 5943600"/>
              <a:gd name="T1" fmla="*/ 0 h 6858000"/>
              <a:gd name="T2" fmla="*/ 5943600 w 5943600"/>
              <a:gd name="T3" fmla="*/ 0 h 6858000"/>
              <a:gd name="T4" fmla="*/ 5943600 w 5943600"/>
              <a:gd name="T5" fmla="*/ 6858000 h 6858000"/>
              <a:gd name="T6" fmla="*/ 0 w 5943600"/>
              <a:gd name="T7" fmla="*/ 6858000 h 6858000"/>
              <a:gd name="T8" fmla="*/ 2438400 w 5943600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43600" h="6858000">
                <a:moveTo>
                  <a:pt x="2438400" y="0"/>
                </a:moveTo>
                <a:lnTo>
                  <a:pt x="5943600" y="0"/>
                </a:lnTo>
                <a:lnTo>
                  <a:pt x="5943600" y="6858000"/>
                </a:lnTo>
                <a:lnTo>
                  <a:pt x="0" y="6858000"/>
                </a:lnTo>
                <a:lnTo>
                  <a:pt x="243840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533400" y="6499225"/>
            <a:ext cx="1303338" cy="206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sz="1600" baseline="30000">
                <a:latin typeface="Open Sans" charset="0"/>
                <a:ea typeface="Open Sans" charset="0"/>
                <a:cs typeface="Open Sans" charset="0"/>
              </a:rPr>
              <a:t>LT-EKO-001 </a:t>
            </a:r>
            <a:endParaRPr lang="en-US" sz="1600" baseline="300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3" name="Picture 6" descr="ekoagros zenkl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19788"/>
            <a:ext cx="8223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1375"/>
            <a:ext cx="744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logo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22963"/>
            <a:ext cx="685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77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5770"/>
            <a:ext cx="10515600" cy="674689"/>
          </a:xfrm>
        </p:spPr>
        <p:txBody>
          <a:bodyPr/>
          <a:lstStyle>
            <a:lvl1pPr>
              <a:defRPr sz="36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SzPct val="90000"/>
              <a:buFontTx/>
              <a:buBlip>
                <a:blip r:embed="rId2"/>
              </a:buBlip>
              <a:defRPr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>
              <a:buSzPct val="90000"/>
              <a:buFontTx/>
              <a:buBlip>
                <a:blip r:embed="rId2"/>
              </a:buBlip>
              <a:defRPr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latin typeface="Open Sans" charset="0"/>
                <a:ea typeface="Open Sans" charset="0"/>
                <a:cs typeface="Open Sans" charset="0"/>
              </a:defRPr>
            </a:lvl4pPr>
            <a:lvl5pPr>
              <a:defRPr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SzPct val="90000"/>
              <a:buFontTx/>
              <a:buBlip>
                <a:blip r:embed="rId2"/>
              </a:buBlip>
              <a:defRPr>
                <a:latin typeface="Open Sans" charset="0"/>
                <a:ea typeface="Open Sans" charset="0"/>
                <a:cs typeface="Open Sans" charset="0"/>
              </a:defRPr>
            </a:lvl1pPr>
            <a:lvl2pPr marL="685800" indent="-228600">
              <a:buSzPct val="90000"/>
              <a:buFontTx/>
              <a:buBlip>
                <a:blip r:embed="rId2"/>
              </a:buBlip>
              <a:defRPr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latin typeface="Open Sans" charset="0"/>
                <a:ea typeface="Open Sans" charset="0"/>
                <a:cs typeface="Open Sans" charset="0"/>
              </a:defRPr>
            </a:lvl4pPr>
            <a:lvl5pPr>
              <a:defRPr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6F9C2BCF-83BC-1646-B72C-33EAFC1D2726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68E2B4D-5FD9-EF41-BABC-9BF56C396A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45" descr="ekoagros zenkl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10527"/>
            <a:ext cx="6588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6" descr="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212115"/>
            <a:ext cx="595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logo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25" y="212115"/>
            <a:ext cx="549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609600" y="874643"/>
            <a:ext cx="11582400" cy="7072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02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83344"/>
            <a:ext cx="10515600" cy="1325563"/>
          </a:xfrm>
        </p:spPr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  <a:lvl2pPr>
              <a:defRPr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latin typeface="Open Sans" charset="0"/>
                <a:ea typeface="Open Sans" charset="0"/>
                <a:cs typeface="Open Sans" charset="0"/>
              </a:defRPr>
            </a:lvl4pPr>
            <a:lvl5pPr>
              <a:defRPr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  <a:lvl2pPr>
              <a:defRPr>
                <a:latin typeface="Open Sans" charset="0"/>
                <a:ea typeface="Open Sans" charset="0"/>
                <a:cs typeface="Open Sans" charset="0"/>
              </a:defRPr>
            </a:lvl2pPr>
            <a:lvl3pPr>
              <a:defRPr>
                <a:latin typeface="Open Sans" charset="0"/>
                <a:ea typeface="Open Sans" charset="0"/>
                <a:cs typeface="Open Sans" charset="0"/>
              </a:defRPr>
            </a:lvl3pPr>
            <a:lvl4pPr>
              <a:defRPr>
                <a:latin typeface="Open Sans" charset="0"/>
                <a:ea typeface="Open Sans" charset="0"/>
                <a:cs typeface="Open Sans" charset="0"/>
              </a:defRPr>
            </a:lvl4pPr>
            <a:lvl5pPr>
              <a:defRPr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6F9C2BCF-83BC-1646-B72C-33EAFC1D2726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68E2B4D-5FD9-EF41-BABC-9BF56C396A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45" descr="ekoagros zenk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10527"/>
            <a:ext cx="6588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6" descr="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212115"/>
            <a:ext cx="595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7" descr="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25" y="212115"/>
            <a:ext cx="549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 flipV="1">
            <a:off x="609600" y="874643"/>
            <a:ext cx="11582400" cy="7072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37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927"/>
            <a:ext cx="10515600" cy="1267008"/>
          </a:xfrm>
        </p:spPr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6F9C2BCF-83BC-1646-B72C-33EAFC1D2726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68E2B4D-5FD9-EF41-BABC-9BF56C396A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5" descr="ekoagros zenk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10527"/>
            <a:ext cx="6588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6" descr="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212115"/>
            <a:ext cx="595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7" descr="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25" y="212115"/>
            <a:ext cx="549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609600" y="874643"/>
            <a:ext cx="11582400" cy="7072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53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6F9C2BCF-83BC-1646-B72C-33EAFC1D2726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68E2B4D-5FD9-EF41-BABC-9BF56C396A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45" descr="ekoagros zenk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10527"/>
            <a:ext cx="6588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6" descr="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212115"/>
            <a:ext cx="595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7" descr="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25" y="212115"/>
            <a:ext cx="549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609600" y="874643"/>
            <a:ext cx="11582400" cy="7072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6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0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240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00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000">
                <a:latin typeface="Open Sans" charset="0"/>
                <a:ea typeface="Open Sans" charset="0"/>
                <a:cs typeface="Open Sans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6F9C2BCF-83BC-1646-B72C-33EAFC1D2726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68E2B4D-5FD9-EF41-BABC-9BF56C396A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45" descr="ekoagros zenk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10527"/>
            <a:ext cx="6588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6" descr="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212115"/>
            <a:ext cx="595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25" y="212115"/>
            <a:ext cx="549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609600" y="874643"/>
            <a:ext cx="11582400" cy="7072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23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6F9C2BCF-83BC-1646-B72C-33EAFC1D2726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68E2B4D-5FD9-EF41-BABC-9BF56C396A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45" descr="ekoagros zenk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210527"/>
            <a:ext cx="6588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6" descr="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212115"/>
            <a:ext cx="595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7" descr="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525" y="212115"/>
            <a:ext cx="549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 flipV="1">
            <a:off x="609600" y="874643"/>
            <a:ext cx="11582400" cy="7072"/>
          </a:xfrm>
          <a:prstGeom prst="line">
            <a:avLst/>
          </a:prstGeom>
          <a:ln w="38100" cmpd="sng">
            <a:solidFill>
              <a:srgbClr val="2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52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6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265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6F9C2BCF-83BC-1646-B72C-33EAFC1D2726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08740" y="6356505"/>
            <a:ext cx="2745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3633" y="6356350"/>
            <a:ext cx="4402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68E2B4D-5FD9-EF41-BABC-9BF56C396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6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265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08740" y="6356505"/>
            <a:ext cx="2745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3633" y="6356350"/>
            <a:ext cx="4402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168E2B4D-5FD9-EF41-BABC-9BF56C396A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0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koagros.lt/" TargetMode="External"/><Relationship Id="rId3" Type="http://schemas.openxmlformats.org/officeDocument/2006/relationships/hyperlink" Target="mailto:utena@ekoagros.lt" TargetMode="External"/><Relationship Id="rId7" Type="http://schemas.openxmlformats.org/officeDocument/2006/relationships/hyperlink" Target="mailto:ekoagros@ekoagros.l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mailto:telsiai@ekoagros.l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847" y="2034862"/>
            <a:ext cx="4554582" cy="1699143"/>
          </a:xfrm>
        </p:spPr>
        <p:txBody>
          <a:bodyPr>
            <a:normAutofit fontScale="90000"/>
          </a:bodyPr>
          <a:lstStyle/>
          <a:p>
            <a:r>
              <a:rPr lang="lt-LT" b="1" dirty="0">
                <a:ln cap="sq">
                  <a:solidFill>
                    <a:schemeClr val="accent1"/>
                  </a:solidFill>
                </a:ln>
              </a:rPr>
              <a:t>Nacionalinės žemės ūkio ir maisto produktų kokybės sistema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60608" y="309093"/>
            <a:ext cx="2534992" cy="12149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400" b="1" baseline="30000" dirty="0" err="1">
                <a:latin typeface="Open Sans" charset="0"/>
                <a:ea typeface="Open Sans" charset="0"/>
                <a:cs typeface="Open Sans" charset="0"/>
              </a:rPr>
              <a:t>VšĮ</a:t>
            </a:r>
            <a:r>
              <a:rPr lang="en-US" altLang="en-US" sz="2400" b="1" baseline="30000" dirty="0">
                <a:latin typeface="Open Sans" charset="0"/>
                <a:ea typeface="Open Sans" charset="0"/>
                <a:cs typeface="Open Sans" charset="0"/>
              </a:rPr>
              <a:t> „</a:t>
            </a:r>
            <a:r>
              <a:rPr lang="en-US" altLang="en-US" sz="2400" b="1" baseline="30000" dirty="0" err="1">
                <a:latin typeface="Open Sans" charset="0"/>
                <a:ea typeface="Open Sans" charset="0"/>
                <a:cs typeface="Open Sans" charset="0"/>
              </a:rPr>
              <a:t>Ekoagros</a:t>
            </a:r>
            <a:r>
              <a:rPr lang="en-US" altLang="en-US" sz="2400" b="1" baseline="30000" dirty="0" smtClean="0">
                <a:latin typeface="Open Sans" charset="0"/>
                <a:ea typeface="Open Sans" charset="0"/>
                <a:cs typeface="Open Sans" charset="0"/>
              </a:rPr>
              <a:t>“</a:t>
            </a:r>
            <a:endParaRPr lang="en-US" altLang="en-US" sz="2400" b="1" baseline="30000" dirty="0">
              <a:latin typeface="Open Sans" charset="0"/>
              <a:ea typeface="Open Sans" charset="0"/>
              <a:cs typeface="Open Sans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400" b="1" baseline="30000" dirty="0" smtClean="0">
                <a:latin typeface="Open Sans" charset="0"/>
                <a:ea typeface="Open Sans" charset="0"/>
                <a:cs typeface="Open Sans" charset="0"/>
              </a:rPr>
              <a:t>201</a:t>
            </a:r>
            <a:r>
              <a:rPr lang="lt-LT" altLang="en-US" sz="2400" b="1" baseline="30000" dirty="0" smtClean="0">
                <a:latin typeface="Open Sans" charset="0"/>
                <a:ea typeface="Open Sans" charset="0"/>
                <a:cs typeface="Open Sans" charset="0"/>
              </a:rPr>
              <a:t>7</a:t>
            </a:r>
            <a:r>
              <a:rPr lang="en-US" altLang="en-US" sz="2400" b="1" baseline="30000" dirty="0" smtClean="0">
                <a:latin typeface="Open Sans" charset="0"/>
                <a:ea typeface="Open Sans" charset="0"/>
                <a:cs typeface="Open Sans" charset="0"/>
              </a:rPr>
              <a:t>-</a:t>
            </a:r>
            <a:r>
              <a:rPr lang="lt-LT" altLang="en-US" sz="2400" b="1" baseline="30000" dirty="0" smtClean="0">
                <a:latin typeface="Open Sans" charset="0"/>
                <a:ea typeface="Open Sans" charset="0"/>
                <a:cs typeface="Open Sans" charset="0"/>
              </a:rPr>
              <a:t>0</a:t>
            </a:r>
            <a:r>
              <a:rPr lang="en-US" altLang="en-US" sz="2400" b="1" baseline="30000" dirty="0" smtClean="0">
                <a:latin typeface="Open Sans" charset="0"/>
                <a:ea typeface="Open Sans" charset="0"/>
                <a:cs typeface="Open Sans" charset="0"/>
              </a:rPr>
              <a:t>3-</a:t>
            </a:r>
            <a:r>
              <a:rPr lang="lt-LT" altLang="en-US" sz="2400" b="1" baseline="30000" dirty="0" smtClean="0">
                <a:latin typeface="Open Sans" charset="0"/>
                <a:ea typeface="Open Sans" charset="0"/>
                <a:cs typeface="Open Sans" charset="0"/>
              </a:rPr>
              <a:t>27</a:t>
            </a:r>
            <a:endParaRPr lang="en-US" altLang="en-US" dirty="0">
              <a:solidFill>
                <a:srgbClr val="898989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7" y="4108255"/>
            <a:ext cx="2753932" cy="12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9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4400" dirty="0"/>
              <a:t>REIKALAVIMAI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970147"/>
            <a:ext cx="10515600" cy="831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3600" dirty="0" smtClean="0"/>
              <a:t>SODININKYSTEI IR DARŽININKYSTEI</a:t>
            </a:r>
            <a:endParaRPr lang="lt-LT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2041710"/>
            <a:ext cx="10515600" cy="433527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lt-LT" dirty="0"/>
              <a:t>Ne rečiau kaip kas trejus metus soduose ir uogynuose turi būti atlikta lapų </a:t>
            </a:r>
            <a:r>
              <a:rPr lang="lt-LT" dirty="0" smtClean="0"/>
              <a:t>makroelementų </a:t>
            </a:r>
            <a:r>
              <a:rPr lang="lt-LT" dirty="0"/>
              <a:t>ir </a:t>
            </a:r>
            <a:r>
              <a:rPr lang="lt-LT" dirty="0" smtClean="0"/>
              <a:t>mikroelementų analizė</a:t>
            </a:r>
            <a:r>
              <a:rPr lang="lt-LT" dirty="0"/>
              <a:t>;</a:t>
            </a:r>
            <a:endParaRPr lang="lt-LT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lt-LT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dirty="0" smtClean="0"/>
              <a:t>Kiekvienais </a:t>
            </a:r>
            <a:r>
              <a:rPr lang="lt-LT" dirty="0"/>
              <a:t>metais, jei laukai tręšiami, vadovaujantis dirvožemio ir (arba) augalo laboratoriniais tyrimais turi būti </a:t>
            </a:r>
            <a:r>
              <a:rPr lang="lt-LT" dirty="0" smtClean="0"/>
              <a:t>sudaromas </a:t>
            </a:r>
            <a:r>
              <a:rPr lang="lt-LT" dirty="0"/>
              <a:t>ir vykdomas </a:t>
            </a:r>
            <a:r>
              <a:rPr lang="lt-LT" dirty="0" smtClean="0"/>
              <a:t>tręšimo planas;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lt-LT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dirty="0" smtClean="0"/>
              <a:t>Mineralinio azoto kiekis negali viršyti  daugiau kaip 96 kg/ha vaisiams ir uogoms ir ne daugiau kaip 122 kg/ha daržovėms ir bulvėms per metus;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459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4400" dirty="0"/>
              <a:t>REIKALAVIMAI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970147"/>
            <a:ext cx="10515600" cy="831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600" dirty="0" smtClean="0"/>
              <a:t>SODININKYSTEI IR DARŽININKYSTEI</a:t>
            </a:r>
            <a:endParaRPr lang="lt-LT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2241735"/>
            <a:ext cx="10515600" cy="433527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lt-LT" dirty="0"/>
              <a:t>Daržininkystės ūkyje  laikantis kiekvienai rūšiai reikalingos fitosanitarinės pertraukos turi būti sudarytas sėjomainos planas ir jo laikomasi.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lt-LT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dirty="0" smtClean="0"/>
              <a:t>Vaisių, uogų ir daržovių augintojo valdomoje žemės ūkio valdoje turi būti sudarytos palankios sąlygos bioįvairovei.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268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/>
              <a:t>STATISTIKA</a:t>
            </a:r>
            <a:endParaRPr lang="lt-LT" sz="4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901521"/>
              </p:ext>
            </p:extLst>
          </p:nvPr>
        </p:nvGraphicFramePr>
        <p:xfrm>
          <a:off x="838200" y="1195852"/>
          <a:ext cx="10515600" cy="481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21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STATISTIKA</a:t>
            </a:r>
            <a:endParaRPr lang="lt-LT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636178"/>
              </p:ext>
            </p:extLst>
          </p:nvPr>
        </p:nvGraphicFramePr>
        <p:xfrm>
          <a:off x="838200" y="1771651"/>
          <a:ext cx="10515600" cy="439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73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PARAMOS INTENSYVUMAS</a:t>
            </a:r>
            <a:endParaRPr lang="lt-LT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1205"/>
            <a:ext cx="10744200" cy="4846719"/>
          </a:xfrm>
        </p:spPr>
        <p:txBody>
          <a:bodyPr>
            <a:normAutofit/>
          </a:bodyPr>
          <a:lstStyle/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lt-LT" sz="3000" dirty="0"/>
              <a:t>Parama</a:t>
            </a:r>
            <a:r>
              <a:rPr lang="lt-LT" sz="3000" b="1" dirty="0"/>
              <a:t> </a:t>
            </a:r>
            <a:r>
              <a:rPr lang="lt-LT" sz="3000" dirty="0"/>
              <a:t>mokama tik už sertifikuotus ir deklaruotus pagal nacionalinę žemės ūkio ir maisto kokybės sistemą užaugintų šviežių vaisių , uogų ir daržovių auginimo plotus</a:t>
            </a:r>
            <a:r>
              <a:rPr lang="lt-LT" sz="3000" dirty="0" smtClean="0"/>
              <a:t>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lt-LT" sz="3000" b="1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t-LT" sz="3000" b="1" dirty="0">
                <a:solidFill>
                  <a:srgbClr val="FF0000"/>
                </a:solidFill>
              </a:rPr>
              <a:t>Didžiausias remiamas plotas 100 </a:t>
            </a:r>
            <a:r>
              <a:rPr lang="lt-LT" sz="3000" b="1" dirty="0" smtClean="0">
                <a:solidFill>
                  <a:srgbClr val="FF0000"/>
                </a:solidFill>
              </a:rPr>
              <a:t>ha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lt-LT" sz="3000" b="1" dirty="0">
              <a:solidFill>
                <a:srgbClr val="FF0000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t-LT" sz="3000" b="1" dirty="0"/>
              <a:t>Daržovėms ir bulvėms</a:t>
            </a:r>
            <a:r>
              <a:rPr lang="en-GB" sz="3000" b="1" dirty="0"/>
              <a:t> </a:t>
            </a:r>
            <a:r>
              <a:rPr lang="lt-LT" sz="3000" b="1" dirty="0"/>
              <a:t>-</a:t>
            </a:r>
            <a:r>
              <a:rPr lang="en-GB" sz="3000" b="1" dirty="0"/>
              <a:t> </a:t>
            </a:r>
            <a:r>
              <a:rPr lang="lt-LT" sz="3000" b="1" dirty="0"/>
              <a:t>318 </a:t>
            </a:r>
            <a:r>
              <a:rPr lang="lt-LT" sz="3000" b="1" dirty="0" smtClean="0"/>
              <a:t>Eur/ha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lt-LT" sz="3000" b="1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lt-LT" sz="3000" b="1" dirty="0"/>
              <a:t>Vaisiams ir uogoms </a:t>
            </a:r>
            <a:r>
              <a:rPr lang="lt-LT" sz="3000" b="1" dirty="0" smtClean="0"/>
              <a:t>- 336 Eur/ha</a:t>
            </a:r>
            <a:r>
              <a:rPr lang="en-GB" sz="3000" b="1" dirty="0" smtClean="0"/>
              <a:t>  </a:t>
            </a:r>
            <a:endParaRPr lang="lt-LT" sz="3000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853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55770"/>
            <a:ext cx="10515600" cy="1044996"/>
          </a:xfrm>
        </p:spPr>
        <p:txBody>
          <a:bodyPr>
            <a:normAutofit fontScale="90000"/>
          </a:bodyPr>
          <a:lstStyle/>
          <a:p>
            <a:r>
              <a:rPr lang="lt-LT" sz="4900" b="1" dirty="0" smtClean="0"/>
              <a:t/>
            </a:r>
            <a:br>
              <a:rPr lang="lt-LT" sz="4900" b="1" dirty="0" smtClean="0"/>
            </a:br>
            <a:r>
              <a:rPr lang="lt-LT" sz="4900" dirty="0" smtClean="0"/>
              <a:t>REMIAMI AUGALAI</a:t>
            </a:r>
            <a:r>
              <a:rPr lang="es-ES" sz="4900" dirty="0" smtClean="0"/>
              <a:t> </a:t>
            </a:r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dirty="0"/>
              <a:t/>
            </a:r>
            <a:br>
              <a:rPr lang="lt-LT" dirty="0"/>
            </a:br>
            <a:endParaRPr lang="lt-LT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8152" y="1706643"/>
            <a:ext cx="8548686" cy="4154984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lt-LT" sz="2200" dirty="0" smtClean="0"/>
              <a:t>DARŽOVĖS:</a:t>
            </a:r>
          </a:p>
          <a:p>
            <a:r>
              <a:rPr lang="lt-LT" sz="2200" dirty="0"/>
              <a:t>Bulvės</a:t>
            </a:r>
          </a:p>
          <a:p>
            <a:r>
              <a:rPr lang="lt-LT" sz="2200" dirty="0"/>
              <a:t>Svogūninės daržovės</a:t>
            </a:r>
          </a:p>
          <a:p>
            <a:r>
              <a:rPr lang="lt-LT" sz="2200" dirty="0"/>
              <a:t>Ankštinės daržovės</a:t>
            </a:r>
          </a:p>
          <a:p>
            <a:r>
              <a:rPr lang="lt-LT" sz="2200" dirty="0"/>
              <a:t>Kopūstinės daržovės</a:t>
            </a:r>
          </a:p>
          <a:p>
            <a:r>
              <a:rPr lang="lt-LT" sz="2200" dirty="0"/>
              <a:t>Šparagai</a:t>
            </a:r>
          </a:p>
          <a:p>
            <a:r>
              <a:rPr lang="lt-LT" sz="2200" dirty="0"/>
              <a:t>Burokėliai</a:t>
            </a:r>
          </a:p>
          <a:p>
            <a:r>
              <a:rPr lang="lt-LT" sz="2200" dirty="0"/>
              <a:t>Baklažanai</a:t>
            </a:r>
          </a:p>
          <a:p>
            <a:r>
              <a:rPr lang="lt-LT" sz="2200" dirty="0" smtClean="0"/>
              <a:t>Morkos</a:t>
            </a:r>
          </a:p>
          <a:p>
            <a:r>
              <a:rPr lang="lt-LT" sz="2200" dirty="0" smtClean="0"/>
              <a:t>Krienai</a:t>
            </a:r>
            <a:endParaRPr lang="lt-LT" sz="2200" dirty="0"/>
          </a:p>
          <a:p>
            <a:r>
              <a:rPr lang="lt-LT" sz="2200" dirty="0" smtClean="0"/>
              <a:t>Salierai</a:t>
            </a:r>
          </a:p>
          <a:p>
            <a:r>
              <a:rPr lang="lt-LT" sz="2200" dirty="0" smtClean="0"/>
              <a:t>Cukinijos</a:t>
            </a:r>
          </a:p>
          <a:p>
            <a:endParaRPr lang="lt-LT" sz="2200" dirty="0" smtClean="0"/>
          </a:p>
          <a:p>
            <a:r>
              <a:rPr lang="lt-LT" sz="2200" dirty="0" smtClean="0"/>
              <a:t>Moliūgai</a:t>
            </a:r>
          </a:p>
          <a:p>
            <a:r>
              <a:rPr lang="lt-LT" sz="2200" dirty="0" smtClean="0"/>
              <a:t>Patisonai</a:t>
            </a:r>
          </a:p>
          <a:p>
            <a:r>
              <a:rPr lang="lt-LT" sz="2200" dirty="0" smtClean="0"/>
              <a:t>Pomidorai</a:t>
            </a:r>
          </a:p>
          <a:p>
            <a:r>
              <a:rPr lang="lt-LT" sz="2200" dirty="0" smtClean="0"/>
              <a:t>Salotos</a:t>
            </a:r>
          </a:p>
          <a:p>
            <a:r>
              <a:rPr lang="lt-LT" sz="2200" dirty="0" smtClean="0"/>
              <a:t>Agutočiai</a:t>
            </a:r>
          </a:p>
          <a:p>
            <a:r>
              <a:rPr lang="lt-LT" sz="2200" dirty="0" smtClean="0"/>
              <a:t>Agurkai</a:t>
            </a:r>
          </a:p>
          <a:p>
            <a:r>
              <a:rPr lang="lt-LT" sz="2200" dirty="0" smtClean="0"/>
              <a:t>Pupelės, pupuolės</a:t>
            </a:r>
          </a:p>
          <a:p>
            <a:r>
              <a:rPr lang="lt-LT" sz="2200" dirty="0" smtClean="0"/>
              <a:t>Špinatai</a:t>
            </a:r>
          </a:p>
          <a:p>
            <a:r>
              <a:rPr lang="lt-LT" sz="2200" dirty="0" smtClean="0"/>
              <a:t>Griežčiai</a:t>
            </a:r>
          </a:p>
          <a:p>
            <a:r>
              <a:rPr lang="lt-LT" sz="2200" dirty="0" smtClean="0"/>
              <a:t>Rūgštynės</a:t>
            </a:r>
          </a:p>
          <a:p>
            <a:r>
              <a:rPr lang="lt-LT" sz="2200" dirty="0" smtClean="0"/>
              <a:t>Ridikai</a:t>
            </a:r>
          </a:p>
          <a:p>
            <a:endParaRPr lang="lt-LT" sz="2200" dirty="0" smtClean="0"/>
          </a:p>
          <a:p>
            <a:r>
              <a:rPr lang="lt-LT" sz="2200" b="1" dirty="0" smtClean="0">
                <a:solidFill>
                  <a:srgbClr val="FF0000"/>
                </a:solidFill>
              </a:rPr>
              <a:t>Krapai</a:t>
            </a:r>
          </a:p>
          <a:p>
            <a:r>
              <a:rPr lang="lt-LT" sz="2200" dirty="0" smtClean="0"/>
              <a:t>Bazilikai</a:t>
            </a:r>
          </a:p>
          <a:p>
            <a:r>
              <a:rPr lang="lt-LT" sz="2200" dirty="0" smtClean="0"/>
              <a:t>Rabarbarai</a:t>
            </a:r>
          </a:p>
          <a:p>
            <a:r>
              <a:rPr lang="lt-LT" sz="2200" dirty="0" smtClean="0"/>
              <a:t>Petražolės</a:t>
            </a:r>
          </a:p>
          <a:p>
            <a:r>
              <a:rPr lang="lt-LT" sz="2200" dirty="0" smtClean="0"/>
              <a:t>Raudonėliai</a:t>
            </a:r>
          </a:p>
          <a:p>
            <a:r>
              <a:rPr lang="lt-LT" sz="2200" dirty="0" smtClean="0"/>
              <a:t>Pastarnokai</a:t>
            </a:r>
            <a:endParaRPr lang="lt-LT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8224837" y="1700928"/>
            <a:ext cx="4114800" cy="280076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lt-LT" sz="2200" dirty="0" smtClean="0"/>
              <a:t>UOGYNAI:</a:t>
            </a:r>
          </a:p>
          <a:p>
            <a:r>
              <a:rPr lang="lt-LT" sz="2200" dirty="0" smtClean="0"/>
              <a:t>Avietės</a:t>
            </a:r>
          </a:p>
          <a:p>
            <a:r>
              <a:rPr lang="lt-LT" sz="2200" dirty="0" smtClean="0"/>
              <a:t>Agrastai</a:t>
            </a:r>
          </a:p>
          <a:p>
            <a:r>
              <a:rPr lang="lt-LT" sz="2200" dirty="0" smtClean="0"/>
              <a:t>Aktinidijos</a:t>
            </a:r>
          </a:p>
          <a:p>
            <a:r>
              <a:rPr lang="lt-LT" sz="2200" dirty="0" smtClean="0"/>
              <a:t>Braškės</a:t>
            </a:r>
          </a:p>
          <a:p>
            <a:r>
              <a:rPr lang="lt-LT" sz="2200" dirty="0" smtClean="0"/>
              <a:t>Gervuogės</a:t>
            </a:r>
          </a:p>
          <a:p>
            <a:r>
              <a:rPr lang="lt-LT" sz="2200" dirty="0" smtClean="0"/>
              <a:t>Serbentai</a:t>
            </a:r>
          </a:p>
          <a:p>
            <a:r>
              <a:rPr lang="lt-LT" sz="2200" dirty="0" smtClean="0"/>
              <a:t>Šilauogės</a:t>
            </a:r>
            <a:endParaRPr lang="lt-LT" sz="2200" dirty="0"/>
          </a:p>
          <a:p>
            <a:r>
              <a:rPr lang="lt-LT" sz="2200" dirty="0" smtClean="0"/>
              <a:t>SODAI:</a:t>
            </a:r>
          </a:p>
          <a:p>
            <a:r>
              <a:rPr lang="lt-LT" sz="2200" dirty="0" smtClean="0"/>
              <a:t>Obuoliai   </a:t>
            </a:r>
            <a:endParaRPr lang="lt-LT" sz="2200" dirty="0"/>
          </a:p>
          <a:p>
            <a:r>
              <a:rPr lang="lt-LT" sz="2200" dirty="0"/>
              <a:t>Kriaušės  </a:t>
            </a:r>
          </a:p>
          <a:p>
            <a:r>
              <a:rPr lang="lt-LT" sz="2200" dirty="0"/>
              <a:t>Slyvos</a:t>
            </a:r>
          </a:p>
          <a:p>
            <a:r>
              <a:rPr lang="lt-LT" sz="2200" dirty="0"/>
              <a:t>Trešnės   </a:t>
            </a:r>
          </a:p>
          <a:p>
            <a:r>
              <a:rPr lang="lt-LT" sz="2200" dirty="0"/>
              <a:t>Vyšnios     </a:t>
            </a:r>
          </a:p>
          <a:p>
            <a:endParaRPr lang="lt-LT" sz="2200" dirty="0"/>
          </a:p>
        </p:txBody>
      </p:sp>
    </p:spTree>
    <p:extLst>
      <p:ext uri="{BB962C8B-B14F-4D97-AF65-F5344CB8AC3E}">
        <p14:creationId xmlns:p14="http://schemas.microsoft.com/office/powerpoint/2010/main" val="27558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515600" cy="1183249"/>
          </a:xfrm>
        </p:spPr>
        <p:txBody>
          <a:bodyPr>
            <a:normAutofit/>
          </a:bodyPr>
          <a:lstStyle/>
          <a:p>
            <a:r>
              <a:rPr lang="lt-LT" sz="2900" dirty="0"/>
              <a:t>DALYVAVIMAS MAISTO KOKYBĖS SCHEMOSE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446"/>
            <a:ext cx="10515600" cy="9155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lt-LT" dirty="0"/>
              <a:t>Ž</a:t>
            </a:r>
            <a:r>
              <a:rPr lang="lt-LT" dirty="0" smtClean="0"/>
              <a:t>emės ūkio ir maisto produktų </a:t>
            </a:r>
            <a:r>
              <a:rPr lang="lt-LT" dirty="0"/>
              <a:t>kokybės </a:t>
            </a:r>
            <a:r>
              <a:rPr lang="lt-LT" dirty="0" smtClean="0"/>
              <a:t>sistemos įgyvendinimo taisyklės (</a:t>
            </a:r>
            <a:r>
              <a:rPr lang="nn-NO" dirty="0" smtClean="0"/>
              <a:t>2015 </a:t>
            </a:r>
            <a:r>
              <a:rPr lang="nn-NO" dirty="0"/>
              <a:t>m. </a:t>
            </a:r>
            <a:r>
              <a:rPr lang="lt-LT" dirty="0" smtClean="0"/>
              <a:t>k</a:t>
            </a:r>
            <a:r>
              <a:rPr lang="nn-NO" dirty="0" smtClean="0"/>
              <a:t>ovo </a:t>
            </a:r>
            <a:r>
              <a:rPr lang="nn-NO" dirty="0"/>
              <a:t>13 d. Nr. </a:t>
            </a:r>
            <a:r>
              <a:rPr lang="nn-NO" dirty="0" smtClean="0"/>
              <a:t>3</a:t>
            </a:r>
            <a:r>
              <a:rPr lang="lt-LT" dirty="0" smtClean="0"/>
              <a:t>D</a:t>
            </a:r>
            <a:r>
              <a:rPr lang="nn-NO" dirty="0" smtClean="0"/>
              <a:t>-169</a:t>
            </a:r>
            <a:r>
              <a:rPr lang="lt-LT" dirty="0" smtClean="0"/>
              <a:t>).</a:t>
            </a:r>
          </a:p>
          <a:p>
            <a:endParaRPr lang="lt-LT" b="1" dirty="0" smtClean="0"/>
          </a:p>
          <a:p>
            <a:pPr marL="0" indent="0">
              <a:buNone/>
            </a:pPr>
            <a:endParaRPr lang="lt-LT" b="1" dirty="0"/>
          </a:p>
          <a:p>
            <a:pPr marL="0" indent="0">
              <a:buNone/>
            </a:pPr>
            <a:endParaRPr lang="lt-LT" b="1" dirty="0" smtClean="0"/>
          </a:p>
          <a:p>
            <a:pPr marL="0" indent="0">
              <a:buNone/>
            </a:pPr>
            <a:endParaRPr lang="lt-LT" b="1" dirty="0"/>
          </a:p>
        </p:txBody>
      </p:sp>
      <p:sp>
        <p:nvSpPr>
          <p:cNvPr id="4" name="Rectangle 3"/>
          <p:cNvSpPr/>
          <p:nvPr/>
        </p:nvSpPr>
        <p:spPr>
          <a:xfrm>
            <a:off x="838200" y="3128963"/>
            <a:ext cx="10348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3200" dirty="0"/>
              <a:t>Didžiausia galima viešosios paramos suma vienai žemės ūkio valdai per </a:t>
            </a:r>
            <a:r>
              <a:rPr lang="lt-LT" sz="3200" dirty="0" smtClean="0"/>
              <a:t>metus (</a:t>
            </a:r>
            <a:r>
              <a:rPr lang="lt-LT" sz="3200" u="sng" dirty="0" smtClean="0"/>
              <a:t>NKP </a:t>
            </a:r>
            <a:r>
              <a:rPr lang="lt-LT" sz="3200" u="sng" dirty="0"/>
              <a:t>gamybos sistemos dalyviams – </a:t>
            </a:r>
            <a:r>
              <a:rPr lang="lt-LT" sz="3200" u="sng" dirty="0">
                <a:solidFill>
                  <a:srgbClr val="FF0000"/>
                </a:solidFill>
              </a:rPr>
              <a:t>2895</a:t>
            </a:r>
            <a:r>
              <a:rPr lang="lt-LT" sz="3200" u="sng" dirty="0"/>
              <a:t> Eur</a:t>
            </a:r>
            <a:r>
              <a:rPr lang="lt-LT" sz="3200" u="sng" dirty="0" smtClean="0"/>
              <a:t>.)</a:t>
            </a:r>
            <a:endParaRPr lang="lt-LT" sz="3200" u="sng" dirty="0"/>
          </a:p>
        </p:txBody>
      </p:sp>
    </p:spTree>
    <p:extLst>
      <p:ext uri="{BB962C8B-B14F-4D97-AF65-F5344CB8AC3E}">
        <p14:creationId xmlns:p14="http://schemas.microsoft.com/office/powerpoint/2010/main" val="6779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DEKLARAVIMAS</a:t>
            </a:r>
            <a:endParaRPr lang="lt-LT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4060"/>
            <a:ext cx="10515600" cy="5015352"/>
          </a:xfrm>
        </p:spPr>
        <p:txBody>
          <a:bodyPr>
            <a:normAutofit/>
          </a:bodyPr>
          <a:lstStyle/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n-GB" sz="3200" dirty="0"/>
              <a:t> </a:t>
            </a:r>
            <a:r>
              <a:rPr lang="lt-LT" sz="3200" dirty="0"/>
              <a:t>Deklaruojami sertifikuoti vaisių</a:t>
            </a:r>
            <a:r>
              <a:rPr lang="en-GB" sz="3200" dirty="0"/>
              <a:t>,</a:t>
            </a:r>
            <a:r>
              <a:rPr lang="lt-LT" sz="3200" dirty="0"/>
              <a:t> uogų ir daržovių laukai įbraižomi vadovaujantis Tiesioginių išmokų administravimo ir kontrolės taisyklėmis</a:t>
            </a:r>
            <a:r>
              <a:rPr lang="lt-LT" sz="3200" dirty="0" smtClean="0"/>
              <a:t>.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endParaRPr lang="lt-LT" sz="3200" dirty="0"/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n-GB" sz="3200" dirty="0"/>
              <a:t>  </a:t>
            </a:r>
            <a:r>
              <a:rPr lang="en-US" sz="3200" dirty="0" err="1"/>
              <a:t>Nacionalin</a:t>
            </a:r>
            <a:r>
              <a:rPr lang="lt-LT" sz="3200" dirty="0"/>
              <a:t>ė</a:t>
            </a:r>
            <a:r>
              <a:rPr lang="en-US" sz="3200" dirty="0"/>
              <a:t>s</a:t>
            </a:r>
            <a:r>
              <a:rPr lang="lt-LT" sz="3200" dirty="0"/>
              <a:t> </a:t>
            </a:r>
            <a:r>
              <a:rPr lang="lt-LT" sz="3200" dirty="0" smtClean="0"/>
              <a:t>žemės ūkio ir </a:t>
            </a:r>
            <a:r>
              <a:rPr lang="lt-LT" sz="3200" dirty="0"/>
              <a:t>maisto produktų kokybės vaisių, uogų ir daržovių  auginimo laukai ne mažesni už 0,1 </a:t>
            </a:r>
            <a:r>
              <a:rPr lang="lt-LT" sz="3200" dirty="0" smtClean="0"/>
              <a:t>ha</a:t>
            </a:r>
            <a:r>
              <a:rPr lang="lt-LT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19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NORINT SERTIFIKUOTI NKP </a:t>
            </a:r>
            <a:endParaRPr lang="lt-LT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008502"/>
            <a:ext cx="10634662" cy="310642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lt-LT" sz="3200" dirty="0" smtClean="0"/>
              <a:t>Pateikti VšĮ „Ekoagros“ pilnai užpildytą ir pasirašytą nustatytos formos prašymą (NK - 002) bei anketą (</a:t>
            </a:r>
            <a:r>
              <a:rPr lang="lt-LT" sz="3200" dirty="0"/>
              <a:t>NK - 005 arba NK - 009); </a:t>
            </a:r>
            <a:endParaRPr lang="lt-LT" sz="3200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lt-LT" sz="32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sz="3200" dirty="0" smtClean="0"/>
              <a:t>Formas galima rasti internetinėje sveta</a:t>
            </a:r>
            <a:r>
              <a:rPr lang="en-US" sz="3200" dirty="0" err="1" smtClean="0"/>
              <a:t>i</a:t>
            </a:r>
            <a:r>
              <a:rPr lang="lt-LT" sz="3200" dirty="0" smtClean="0"/>
              <a:t>nėje</a:t>
            </a:r>
            <a:r>
              <a:rPr lang="en-US" sz="3200" dirty="0" smtClean="0"/>
              <a:t>:</a:t>
            </a:r>
            <a:endParaRPr lang="lt-LT" sz="3200" dirty="0" smtClean="0"/>
          </a:p>
          <a:p>
            <a:pPr marL="0" indent="0" algn="just">
              <a:buNone/>
            </a:pPr>
            <a:r>
              <a:rPr lang="lt-LT" sz="3200" dirty="0" smtClean="0"/>
              <a:t> www.ekoagros.lt</a:t>
            </a:r>
          </a:p>
          <a:p>
            <a:pPr marL="0" indent="0">
              <a:buNone/>
            </a:pPr>
            <a:endParaRPr lang="lt-LT" sz="3200" b="1" dirty="0"/>
          </a:p>
        </p:txBody>
      </p:sp>
    </p:spTree>
    <p:extLst>
      <p:ext uri="{BB962C8B-B14F-4D97-AF65-F5344CB8AC3E}">
        <p14:creationId xmlns:p14="http://schemas.microsoft.com/office/powerpoint/2010/main" val="20545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KODĖL VERTA?</a:t>
            </a:r>
            <a:endParaRPr lang="lt-LT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lt-LT" dirty="0"/>
              <a:t>Ženklu „Kokybė“ išsiskiria iš masinio gamybos srauto ir dėl savo išskirtinių savybių yra paklausesni </a:t>
            </a:r>
            <a:r>
              <a:rPr lang="lt-LT" dirty="0" smtClean="0"/>
              <a:t>rinkoje;</a:t>
            </a:r>
            <a:endParaRPr lang="lt-LT" dirty="0"/>
          </a:p>
          <a:p>
            <a:pPr algn="just">
              <a:buClrTx/>
              <a:buFont typeface="Wingdings" panose="05000000000000000000" pitchFamily="2" charset="2"/>
              <a:buChar char="§"/>
            </a:pPr>
            <a:endParaRPr lang="lt-LT" dirty="0"/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n-GB" dirty="0"/>
              <a:t>  </a:t>
            </a:r>
            <a:r>
              <a:rPr lang="lt-LT" dirty="0"/>
              <a:t>Mažesni mineralinių trąšų ir augalų apsaugos priemonių kiekiai sąlygoja mažesnę </a:t>
            </a:r>
            <a:r>
              <a:rPr lang="lt-LT" dirty="0" smtClean="0"/>
              <a:t>taršą;</a:t>
            </a:r>
            <a:endParaRPr lang="lt-LT" dirty="0"/>
          </a:p>
          <a:p>
            <a:pPr algn="just">
              <a:buClrTx/>
              <a:buFont typeface="Wingdings" panose="05000000000000000000" pitchFamily="2" charset="2"/>
              <a:buChar char="§"/>
            </a:pPr>
            <a:endParaRPr lang="en-GB" dirty="0"/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n-GB" dirty="0"/>
              <a:t>  </a:t>
            </a:r>
            <a:r>
              <a:rPr lang="lt-LT" dirty="0"/>
              <a:t>Galimybė pasinaudoti Europos sąjungos parama.</a:t>
            </a:r>
          </a:p>
          <a:p>
            <a:endParaRPr lang="lt-L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14" y="1195851"/>
            <a:ext cx="2753932" cy="12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2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>
                <a:solidFill>
                  <a:prstClr val="black"/>
                </a:solidFill>
              </a:rPr>
              <a:t>TEISĖS AKTAI</a:t>
            </a:r>
            <a:endParaRPr lang="lt-LT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1303358" cy="49261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smtClean="0">
                <a:latin typeface="Open Sans"/>
                <a:cs typeface="Times New Roman" panose="02020603050405020304" pitchFamily="18" charset="0"/>
              </a:rPr>
              <a:t>LIETUVOS </a:t>
            </a:r>
            <a:r>
              <a:rPr lang="en-US" sz="3200" dirty="0">
                <a:latin typeface="Open Sans"/>
                <a:cs typeface="Times New Roman" panose="02020603050405020304" pitchFamily="18" charset="0"/>
              </a:rPr>
              <a:t>RESPUBLIKOS </a:t>
            </a:r>
            <a:r>
              <a:rPr lang="lt-LT" sz="3200" dirty="0">
                <a:latin typeface="Open Sans"/>
                <a:cs typeface="Times New Roman" panose="02020603050405020304" pitchFamily="18" charset="0"/>
              </a:rPr>
              <a:t>Ž</a:t>
            </a:r>
            <a:r>
              <a:rPr lang="en-US" sz="3200" dirty="0">
                <a:latin typeface="Open Sans"/>
                <a:cs typeface="Times New Roman" panose="02020603050405020304" pitchFamily="18" charset="0"/>
              </a:rPr>
              <a:t>EM</a:t>
            </a:r>
            <a:r>
              <a:rPr lang="lt-LT" sz="3200" dirty="0">
                <a:latin typeface="Open Sans"/>
                <a:cs typeface="Times New Roman" panose="02020603050405020304" pitchFamily="18" charset="0"/>
              </a:rPr>
              <a:t>Ė</a:t>
            </a:r>
            <a:r>
              <a:rPr lang="en-US" sz="3200" dirty="0">
                <a:latin typeface="Open Sans"/>
                <a:cs typeface="Times New Roman" panose="02020603050405020304" pitchFamily="18" charset="0"/>
              </a:rPr>
              <a:t>S </a:t>
            </a:r>
            <a:r>
              <a:rPr lang="lt-LT" sz="3200" dirty="0">
                <a:latin typeface="Open Sans"/>
                <a:cs typeface="Times New Roman" panose="02020603050405020304" pitchFamily="18" charset="0"/>
              </a:rPr>
              <a:t>Ū</a:t>
            </a:r>
            <a:r>
              <a:rPr lang="en-US" sz="3200" dirty="0">
                <a:latin typeface="Open Sans"/>
                <a:cs typeface="Times New Roman" panose="02020603050405020304" pitchFamily="18" charset="0"/>
              </a:rPr>
              <a:t>KIO MINISTRO </a:t>
            </a:r>
            <a:r>
              <a:rPr lang="lt-LT" sz="3200" dirty="0">
                <a:latin typeface="Open Sans"/>
                <a:cs typeface="Times New Roman" panose="02020603050405020304" pitchFamily="18" charset="0"/>
              </a:rPr>
              <a:t>Į</a:t>
            </a:r>
            <a:r>
              <a:rPr lang="en-US" sz="3200" dirty="0">
                <a:latin typeface="Open Sans"/>
                <a:cs typeface="Times New Roman" panose="02020603050405020304" pitchFamily="18" charset="0"/>
              </a:rPr>
              <a:t>SAKYMA</a:t>
            </a:r>
            <a:r>
              <a:rPr lang="lt-LT" sz="3200" dirty="0" smtClean="0">
                <a:latin typeface="Open Sans"/>
                <a:cs typeface="Times New Roman" panose="02020603050405020304" pitchFamily="18" charset="0"/>
              </a:rPr>
              <a:t>I:</a:t>
            </a:r>
          </a:p>
          <a:p>
            <a:pPr marL="0" indent="0" algn="just">
              <a:buNone/>
            </a:pPr>
            <a:endParaRPr lang="lt-LT" sz="2000" dirty="0" smtClean="0">
              <a:latin typeface="Open Sans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sz="3200" dirty="0" smtClean="0">
                <a:latin typeface="Open Sans"/>
                <a:cs typeface="Times New Roman" panose="02020603050405020304" pitchFamily="18" charset="0"/>
              </a:rPr>
              <a:t>Nacionalinės žemės ūkio ir maisto kokybės sistemoje pagamintų produktų pripažinimo taisyklės: </a:t>
            </a:r>
            <a:r>
              <a:rPr lang="lt-LT" sz="3200" b="1" dirty="0" smtClean="0">
                <a:latin typeface="Open Sans"/>
                <a:cs typeface="Times New Roman" panose="02020603050405020304" pitchFamily="18" charset="0"/>
              </a:rPr>
              <a:t>2007 m. lapkričio 29 d. Nr. 3D - 524 </a:t>
            </a:r>
          </a:p>
          <a:p>
            <a:pPr marL="0" indent="0">
              <a:buNone/>
            </a:pPr>
            <a:r>
              <a:rPr lang="lt-LT" sz="2000" dirty="0" smtClean="0">
                <a:latin typeface="Open Sans"/>
              </a:rPr>
              <a:t>                            </a:t>
            </a:r>
            <a:endParaRPr lang="lt-LT" sz="2000" dirty="0">
              <a:latin typeface="Open Sans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sz="3200" dirty="0">
                <a:latin typeface="Open Sans"/>
                <a:cs typeface="Times New Roman" panose="02020603050405020304" pitchFamily="18" charset="0"/>
              </a:rPr>
              <a:t>Nacionalinės žemės ūkio ir maisto kokybės sistemoje pagamintų </a:t>
            </a:r>
            <a:r>
              <a:rPr lang="lt-LT" sz="3200" dirty="0" smtClean="0">
                <a:latin typeface="Open Sans"/>
                <a:cs typeface="Times New Roman" panose="02020603050405020304" pitchFamily="18" charset="0"/>
              </a:rPr>
              <a:t>produktų specifikacijos: </a:t>
            </a:r>
            <a:r>
              <a:rPr lang="lt-LT" sz="3200" b="1" dirty="0" smtClean="0">
                <a:latin typeface="Open Sans"/>
                <a:cs typeface="Times New Roman" panose="02020603050405020304" pitchFamily="18" charset="0"/>
              </a:rPr>
              <a:t>2008 m. birželio 4 d. Nr. 3D - 308 </a:t>
            </a:r>
          </a:p>
        </p:txBody>
      </p:sp>
    </p:spTree>
    <p:extLst>
      <p:ext uri="{BB962C8B-B14F-4D97-AF65-F5344CB8AC3E}">
        <p14:creationId xmlns:p14="http://schemas.microsoft.com/office/powerpoint/2010/main" val="10188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512" y="951070"/>
            <a:ext cx="4612932" cy="2986616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43456" y="3535552"/>
            <a:ext cx="8996477" cy="180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60078" tIns="288834" rIns="539580" bIns="215832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400" b="1" dirty="0" err="1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VšĮ</a:t>
            </a:r>
            <a:r>
              <a:rPr lang="lt-LT" altLang="lt-LT" sz="1400" b="1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altLang="lt-LT" sz="1400" b="1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lt-LT" altLang="lt-LT" sz="1400" b="1" dirty="0" err="1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Ekoagros</a:t>
            </a:r>
            <a:r>
              <a:rPr lang="lt-LT" altLang="lt-LT" sz="1400" b="1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“ Utenos filialas		VšĮ „</a:t>
            </a:r>
            <a:r>
              <a:rPr lang="lt-LT" altLang="lt-LT" sz="1400" b="1" dirty="0" err="1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Ekoagros</a:t>
            </a:r>
            <a:r>
              <a:rPr lang="lt-LT" altLang="lt-LT" sz="1400" b="1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“ Telšių filialas</a:t>
            </a:r>
            <a:r>
              <a:rPr lang="lt-LT" altLang="lt-LT" sz="140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lt-LT" sz="1400" dirty="0">
              <a:solidFill>
                <a:prstClr val="black"/>
              </a:solidFill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lt-LT" sz="1400" dirty="0">
              <a:solidFill>
                <a:prstClr val="black"/>
              </a:solidFill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40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	Maironio g. 4, 28241 Utena		Sedos g. 6, 87112 Telšiai</a:t>
            </a:r>
            <a:endParaRPr lang="en-US" altLang="lt-LT" sz="1400" dirty="0">
              <a:solidFill>
                <a:prstClr val="black"/>
              </a:solidFill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40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	Tel. (8 389)  50 740			Tel. (8 444)  69 165</a:t>
            </a:r>
            <a:endParaRPr lang="en-US" altLang="lt-LT" sz="1400" dirty="0">
              <a:solidFill>
                <a:prstClr val="black"/>
              </a:solidFill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40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	Faks. (8 389)  61 925			Faks. (8 444)  69 164</a:t>
            </a:r>
            <a:endParaRPr lang="en-US" altLang="lt-LT" sz="1400" dirty="0">
              <a:solidFill>
                <a:prstClr val="black"/>
              </a:solidFill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40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	El. paštas: </a:t>
            </a:r>
            <a:r>
              <a:rPr lang="lt-LT" altLang="lt-LT" sz="1400" dirty="0" err="1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utena@ekoagros.lt</a:t>
            </a:r>
            <a:r>
              <a:rPr lang="lt-LT" altLang="lt-LT" sz="140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		El. paštas: </a:t>
            </a:r>
            <a:r>
              <a:rPr lang="lt-LT" altLang="lt-LT" sz="1400" dirty="0" err="1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telsiai@ekoagros.lt</a:t>
            </a:r>
            <a:endParaRPr lang="lt-LT" altLang="lt-LT" sz="1400" dirty="0">
              <a:solidFill>
                <a:prstClr val="black"/>
              </a:solidFill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651" y="5541116"/>
            <a:ext cx="7407282" cy="30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2419" y="5414378"/>
            <a:ext cx="949568" cy="9419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03976" y="5612194"/>
            <a:ext cx="83937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lt-LT" altLang="lt-LT" sz="1400" dirty="0">
                <a:solidFill>
                  <a:prstClr val="black"/>
                </a:solidFill>
                <a:latin typeface="Open Sans"/>
                <a:cs typeface="Times New Roman" panose="02020603050405020304" pitchFamily="18" charset="0"/>
              </a:rPr>
              <a:t>El. paštas: </a:t>
            </a:r>
            <a:r>
              <a:rPr lang="lt-LT" altLang="lt-LT" sz="1400" dirty="0" err="1">
                <a:solidFill>
                  <a:prstClr val="black"/>
                </a:solidFill>
                <a:latin typeface="Open Sans"/>
                <a:cs typeface="Times New Roman" panose="02020603050405020304" pitchFamily="18" charset="0"/>
                <a:hlinkClick r:id="rId7"/>
              </a:rPr>
              <a:t>ekoagros@ekoagros.lt</a:t>
            </a:r>
            <a:r>
              <a:rPr lang="lt-LT" altLang="lt-LT" sz="1400" dirty="0">
                <a:solidFill>
                  <a:prstClr val="black"/>
                </a:solidFill>
                <a:latin typeface="Open Sans"/>
                <a:cs typeface="Times New Roman" panose="02020603050405020304" pitchFamily="18" charset="0"/>
              </a:rPr>
              <a:t>, interneto svetainė </a:t>
            </a:r>
            <a:r>
              <a:rPr lang="lt-LT" altLang="lt-LT" sz="1400" dirty="0" err="1">
                <a:solidFill>
                  <a:prstClr val="black"/>
                </a:solidFill>
                <a:latin typeface="Open Sans"/>
                <a:cs typeface="Times New Roman" panose="02020603050405020304" pitchFamily="18" charset="0"/>
                <a:hlinkClick r:id="rId8"/>
              </a:rPr>
              <a:t>www.ekoagros.lt</a:t>
            </a:r>
            <a:endParaRPr lang="en-US" altLang="lt-LT" sz="1400" dirty="0">
              <a:solidFill>
                <a:prstClr val="black"/>
              </a:solidFill>
              <a:latin typeface="Open Sans"/>
            </a:endParaRPr>
          </a:p>
          <a:p>
            <a:pPr algn="ctr">
              <a:spcBef>
                <a:spcPct val="0"/>
              </a:spcBef>
            </a:pPr>
            <a:r>
              <a:rPr lang="lt-LT" altLang="lt-LT" sz="1400" dirty="0" err="1">
                <a:solidFill>
                  <a:prstClr val="black"/>
                </a:solidFill>
                <a:latin typeface="Open Sans"/>
                <a:cs typeface="Times New Roman" panose="02020603050405020304" pitchFamily="18" charset="0"/>
              </a:rPr>
              <a:t>Įm</a:t>
            </a:r>
            <a:r>
              <a:rPr lang="lt-LT" altLang="lt-LT" sz="1400" dirty="0">
                <a:solidFill>
                  <a:prstClr val="black"/>
                </a:solidFill>
                <a:latin typeface="Open Sans"/>
                <a:cs typeface="Times New Roman" panose="02020603050405020304" pitchFamily="18" charset="0"/>
              </a:rPr>
              <a:t>. kodas 259925770,  sąskaitos Nr. LT957300010002226533,</a:t>
            </a:r>
            <a:endParaRPr lang="en-US" altLang="lt-LT" sz="1400" dirty="0">
              <a:solidFill>
                <a:prstClr val="black"/>
              </a:solidFill>
              <a:latin typeface="Open Sans"/>
            </a:endParaRPr>
          </a:p>
          <a:p>
            <a:pPr algn="ctr">
              <a:spcBef>
                <a:spcPct val="0"/>
              </a:spcBef>
            </a:pPr>
            <a:r>
              <a:rPr lang="lt-LT" altLang="lt-LT" sz="1400" dirty="0">
                <a:solidFill>
                  <a:prstClr val="black"/>
                </a:solidFill>
                <a:latin typeface="Open Sans"/>
                <a:cs typeface="Times New Roman" panose="02020603050405020304" pitchFamily="18" charset="0"/>
              </a:rPr>
              <a:t>Banko kodas 73000,  </a:t>
            </a:r>
            <a:r>
              <a:rPr lang="lt-LT" altLang="lt-LT" sz="1400" dirty="0" err="1">
                <a:solidFill>
                  <a:prstClr val="black"/>
                </a:solidFill>
                <a:latin typeface="Open Sans"/>
                <a:cs typeface="Times New Roman" panose="02020603050405020304" pitchFamily="18" charset="0"/>
              </a:rPr>
              <a:t>Swedbank</a:t>
            </a:r>
            <a:r>
              <a:rPr lang="lt-LT" altLang="lt-LT" sz="1400" dirty="0">
                <a:solidFill>
                  <a:prstClr val="black"/>
                </a:solidFill>
                <a:latin typeface="Open Sans"/>
                <a:cs typeface="Times New Roman" panose="02020603050405020304" pitchFamily="18" charset="0"/>
              </a:rPr>
              <a:t>, AB, Kauno </a:t>
            </a:r>
            <a:r>
              <a:rPr lang="lt-LT" altLang="lt-LT" sz="1400" dirty="0" err="1">
                <a:solidFill>
                  <a:prstClr val="black"/>
                </a:solidFill>
                <a:latin typeface="Open Sans"/>
                <a:cs typeface="Times New Roman" panose="02020603050405020304" pitchFamily="18" charset="0"/>
              </a:rPr>
              <a:t>reg</a:t>
            </a:r>
            <a:r>
              <a:rPr lang="lt-LT" altLang="lt-LT" sz="1400" dirty="0">
                <a:solidFill>
                  <a:prstClr val="black"/>
                </a:solidFill>
                <a:latin typeface="Open Sans"/>
                <a:cs typeface="Times New Roman" panose="02020603050405020304" pitchFamily="18" charset="0"/>
              </a:rPr>
              <a:t>. skyrius </a:t>
            </a:r>
            <a:endParaRPr lang="lt-LT" altLang="lt-LT" sz="1400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2" y="1477107"/>
            <a:ext cx="74535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lt-LT" altLang="lt-LT" sz="2800" b="1" dirty="0" err="1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VšĮ</a:t>
            </a:r>
            <a:r>
              <a:rPr lang="lt-LT" altLang="lt-LT" sz="2800" b="1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lt-LT" altLang="lt-LT" sz="2800" b="1" dirty="0" err="1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Ekoagros</a:t>
            </a:r>
            <a:r>
              <a:rPr lang="lt-LT" altLang="lt-LT" sz="2800" b="1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“ centrinė buveinė</a:t>
            </a:r>
            <a:r>
              <a:rPr lang="lt-LT" altLang="lt-LT" sz="280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lt-LT" altLang="lt-LT" sz="2800" dirty="0" smtClean="0">
              <a:solidFill>
                <a:prstClr val="black"/>
              </a:solidFill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lt-LT" altLang="lt-LT" sz="280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lt-LT" altLang="lt-LT" sz="280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. Donelaičio g. 33 </a:t>
            </a:r>
            <a:r>
              <a:rPr lang="lt-LT" altLang="lt-LT" sz="280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44240 Kaunas</a:t>
            </a:r>
          </a:p>
          <a:p>
            <a:pPr algn="ctr">
              <a:spcBef>
                <a:spcPct val="0"/>
              </a:spcBef>
            </a:pPr>
            <a:r>
              <a:rPr lang="lt-LT" altLang="lt-LT" sz="280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Tel</a:t>
            </a:r>
            <a:r>
              <a:rPr lang="lt-LT" altLang="lt-LT" sz="2800" dirty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. (8 37)  20 31 81, faks. (8 37)  20 31 82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052" y="157196"/>
            <a:ext cx="56084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 hangingPunct="0"/>
            <a:r>
              <a:rPr lang="lt-LT" sz="440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Ačiū už dėmesį</a:t>
            </a:r>
            <a:r>
              <a:rPr lang="en-GB" sz="4400" dirty="0" smtClean="0">
                <a:solidFill>
                  <a:prstClr val="black"/>
                </a:solidFill>
                <a:latin typeface="Open Sans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lt-LT" sz="4400" dirty="0">
              <a:solidFill>
                <a:prstClr val="black"/>
              </a:solidFill>
              <a:latin typeface="Open San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2B4D-5FD9-EF41-BABC-9BF56C396A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SPECIFIKACIJOS</a:t>
            </a:r>
            <a:endParaRPr lang="lt-LT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5851"/>
            <a:ext cx="11229975" cy="551927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lt-LT" sz="67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sz="6700" b="1" dirty="0" smtClean="0"/>
              <a:t>bičių </a:t>
            </a:r>
            <a:r>
              <a:rPr lang="lt-LT" sz="6700" b="1" dirty="0"/>
              <a:t>produktų ir jų </a:t>
            </a:r>
            <a:r>
              <a:rPr lang="lt-LT" sz="6700" b="1" dirty="0" smtClean="0"/>
              <a:t>mišinių;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sz="6700" dirty="0" smtClean="0"/>
              <a:t>grūdų</a:t>
            </a:r>
            <a:r>
              <a:rPr lang="lt-LT" sz="6700" dirty="0"/>
              <a:t>, taip pat jų perdirbtų produktų ir </a:t>
            </a:r>
            <a:r>
              <a:rPr lang="lt-LT" sz="6700" dirty="0" smtClean="0"/>
              <a:t>duonos, pyrago </a:t>
            </a:r>
            <a:r>
              <a:rPr lang="lt-LT" sz="6700" dirty="0"/>
              <a:t>bei miltinės konditerijos </a:t>
            </a:r>
            <a:r>
              <a:rPr lang="lt-LT" sz="6700" dirty="0" smtClean="0"/>
              <a:t>kepinių;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sz="6700" dirty="0" smtClean="0"/>
              <a:t>mėsos </a:t>
            </a:r>
            <a:r>
              <a:rPr lang="lt-LT" sz="6700" dirty="0"/>
              <a:t>ir jos </a:t>
            </a:r>
            <a:r>
              <a:rPr lang="lt-LT" sz="6700" dirty="0" smtClean="0"/>
              <a:t>gaminių;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sz="6700" dirty="0"/>
              <a:t>p</a:t>
            </a:r>
            <a:r>
              <a:rPr lang="lt-LT" sz="6700" dirty="0" smtClean="0"/>
              <a:t>aukštienos;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sz="6700" dirty="0" smtClean="0"/>
              <a:t>pieno </a:t>
            </a:r>
            <a:r>
              <a:rPr lang="lt-LT" sz="6700" dirty="0"/>
              <a:t>ir jo </a:t>
            </a:r>
            <a:r>
              <a:rPr lang="lt-LT" sz="6700" dirty="0" smtClean="0"/>
              <a:t>gaminių;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sz="6700" b="1" dirty="0" smtClean="0"/>
              <a:t>šviežių </a:t>
            </a:r>
            <a:r>
              <a:rPr lang="lt-LT" sz="6700" b="1" dirty="0"/>
              <a:t>vaisių, uogų ir daržovių, </a:t>
            </a:r>
            <a:r>
              <a:rPr lang="lt-LT" sz="6700" b="1" dirty="0" smtClean="0"/>
              <a:t>taip </a:t>
            </a:r>
            <a:r>
              <a:rPr lang="lt-LT" sz="6700" b="1" dirty="0"/>
              <a:t>pat jų perdirbtų </a:t>
            </a:r>
            <a:r>
              <a:rPr lang="lt-LT" sz="6700" b="1" dirty="0" smtClean="0"/>
              <a:t>produktų;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sz="6700" dirty="0" smtClean="0"/>
              <a:t>vištų </a:t>
            </a:r>
            <a:r>
              <a:rPr lang="lt-LT" sz="6700" dirty="0"/>
              <a:t>dedeklių </a:t>
            </a:r>
            <a:r>
              <a:rPr lang="lt-LT" sz="6700" dirty="0" smtClean="0"/>
              <a:t>kiaušinių;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sz="6700" dirty="0" smtClean="0"/>
              <a:t>cukrinės </a:t>
            </a:r>
            <a:r>
              <a:rPr lang="lt-LT" sz="6700" dirty="0"/>
              <a:t>konditerijos ir šokolado </a:t>
            </a:r>
            <a:r>
              <a:rPr lang="lt-LT" sz="6700" dirty="0" smtClean="0"/>
              <a:t>gaminių;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sz="6700" b="1" dirty="0" smtClean="0"/>
              <a:t>giros. </a:t>
            </a:r>
          </a:p>
          <a:p>
            <a:pPr marL="0" indent="0">
              <a:buNone/>
            </a:pP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34339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REIKALAVIMAI BITININKYSTĖJE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024763"/>
            <a:ext cx="10720389" cy="311412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t-LT" dirty="0"/>
              <a:t>NKP procesas turi būti atskirtas  laiko </a:t>
            </a:r>
            <a:r>
              <a:rPr lang="lt-LT" dirty="0" smtClean="0"/>
              <a:t>ir (</a:t>
            </a:r>
            <a:r>
              <a:rPr lang="lt-LT" dirty="0"/>
              <a:t>arba) vietos atžvilgiu nuo įprastinės gamybos būdu pagamintų produktų . Visi gamybos etapai turi vykti tame pačiame regione ir gamintojas tai privalo įrodyti </a:t>
            </a:r>
            <a:r>
              <a:rPr lang="lt-LT" dirty="0" smtClean="0"/>
              <a:t>dokumentais. </a:t>
            </a:r>
            <a:r>
              <a:rPr lang="lt-LT" dirty="0"/>
              <a:t>Regiono plotas negali būti didesnis nei </a:t>
            </a:r>
            <a:r>
              <a:rPr lang="lt-LT" dirty="0" smtClean="0"/>
              <a:t>šalies, </a:t>
            </a:r>
            <a:r>
              <a:rPr lang="lt-LT" dirty="0"/>
              <a:t>kurioje jis yra administracinės ribos;</a:t>
            </a:r>
          </a:p>
          <a:p>
            <a:pPr marL="0" indent="0" algn="just">
              <a:buNone/>
            </a:pPr>
            <a:endParaRPr lang="lt-LT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dirty="0" smtClean="0"/>
              <a:t>Avilio </a:t>
            </a:r>
            <a:r>
              <a:rPr lang="lt-LT" dirty="0"/>
              <a:t>korpusas turi būti pagamintas iš medienos;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990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340"/>
            <a:ext cx="11582400" cy="816073"/>
          </a:xfrm>
        </p:spPr>
        <p:txBody>
          <a:bodyPr>
            <a:normAutofit/>
          </a:bodyPr>
          <a:lstStyle/>
          <a:p>
            <a:r>
              <a:rPr lang="lt-LT" dirty="0" smtClean="0"/>
              <a:t>REIKALAVIMAI BITININKYSTĖJE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0175"/>
            <a:ext cx="10791825" cy="4438802"/>
          </a:xfrm>
        </p:spPr>
        <p:txBody>
          <a:bodyPr/>
          <a:lstStyle/>
          <a:p>
            <a:pPr marL="0" indent="0">
              <a:buNone/>
            </a:pPr>
            <a:endParaRPr lang="lt-LT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dirty="0" smtClean="0"/>
              <a:t>Medaus, žiedadulkių ir bičių duonos laikymo tara turi būti pagaminta iš nerūdijančio plieno, o fasavimo indai turi būti nauji, pagaminti iš stiklo ir sandariai uždaromi;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lt-LT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dirty="0" smtClean="0"/>
              <a:t>Medunešio metu bitynas turi būti laikomas ne arčiau kaip 5 km  nuo genetiškai modifikuotų augalų pasėlių;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09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REIKALAVIMAI BITININKYSTĖJE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53351"/>
            <a:ext cx="10706101" cy="311412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lt-LT" dirty="0"/>
              <a:t>Kovojant su bičių ligomis leidžiama naudoti tik biologines (zootechnines</a:t>
            </a:r>
            <a:r>
              <a:rPr lang="lt-LT" dirty="0" smtClean="0"/>
              <a:t>) priemones, ir </a:t>
            </a:r>
            <a:r>
              <a:rPr lang="lt-LT" dirty="0"/>
              <a:t>(ar) </a:t>
            </a:r>
            <a:r>
              <a:rPr lang="lt-LT" dirty="0" smtClean="0"/>
              <a:t>citrinų, skruzdžių, </a:t>
            </a:r>
            <a:r>
              <a:rPr lang="lt-LT" dirty="0"/>
              <a:t>oksalo ir pieno rūgštį</a:t>
            </a:r>
            <a:r>
              <a:rPr lang="lt-LT" dirty="0" smtClean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lt-LT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dirty="0"/>
              <a:t>Draudžiama medų apdoroti termiškai. Žiedadulkės vienos dienos ėmimo ir bičių duona turi būti išdžiovintos iki 8 proc. </a:t>
            </a:r>
            <a:r>
              <a:rPr lang="lt-LT" dirty="0" smtClean="0"/>
              <a:t>drėgnumo, ne </a:t>
            </a:r>
            <a:r>
              <a:rPr lang="lt-LT" dirty="0"/>
              <a:t>aukštesnėje kaip 40</a:t>
            </a:r>
            <a:r>
              <a:rPr lang="lt-LT" baseline="40000" dirty="0"/>
              <a:t>o</a:t>
            </a:r>
            <a:r>
              <a:rPr lang="lt-LT" dirty="0"/>
              <a:t>C </a:t>
            </a:r>
            <a:r>
              <a:rPr lang="lt-LT" dirty="0" smtClean="0"/>
              <a:t>temperatūtroje;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156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4400" dirty="0"/>
              <a:t>REIKALAVIMAI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970147"/>
            <a:ext cx="10515600" cy="831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600" dirty="0" smtClean="0"/>
              <a:t>SODININKYSTEI IR DARŽININKYSTEI</a:t>
            </a:r>
            <a:endParaRPr lang="lt-LT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957388"/>
            <a:ext cx="10515600" cy="421957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lt-LT" dirty="0" smtClean="0"/>
              <a:t>Ūkyje / įmonėje </a:t>
            </a:r>
            <a:r>
              <a:rPr lang="lt-LT" dirty="0"/>
              <a:t>negali būti auginama tos pačios rūšies pagal nacionalinę žemės ūkio ir maisto kokybės sistemą pagaminta ir įprastinė </a:t>
            </a:r>
            <a:r>
              <a:rPr lang="lt-LT" dirty="0" smtClean="0"/>
              <a:t>produkcija</a:t>
            </a:r>
            <a:r>
              <a:rPr lang="lt-LT" dirty="0"/>
              <a:t>;</a:t>
            </a:r>
            <a:endParaRPr lang="lt-LT" dirty="0" smtClean="0"/>
          </a:p>
          <a:p>
            <a:pPr algn="just">
              <a:buFont typeface="Wingdings" panose="05000000000000000000" pitchFamily="2" charset="2"/>
              <a:buChar char="§"/>
            </a:pPr>
            <a:endParaRPr lang="lt-LT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dirty="0"/>
              <a:t>Daržininkystės ūkiuose galima naudoti tik savo ūkyje išaugintą arba įsigytą sertifikuotą dauginamąją </a:t>
            </a:r>
            <a:r>
              <a:rPr lang="lt-LT" dirty="0" smtClean="0"/>
              <a:t>medžiagą;</a:t>
            </a:r>
            <a:endParaRPr lang="lt-LT" dirty="0"/>
          </a:p>
          <a:p>
            <a:pPr algn="just">
              <a:buFont typeface="Wingdings" panose="05000000000000000000" pitchFamily="2" charset="2"/>
              <a:buChar char="§"/>
            </a:pPr>
            <a:endParaRPr lang="lt-LT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dirty="0"/>
              <a:t>Draudžiama naudoti genetiškai modifikuotus augalus, sėklas ir vegetatyvinę </a:t>
            </a:r>
            <a:r>
              <a:rPr lang="lt-LT" dirty="0" smtClean="0"/>
              <a:t>medžiagą;</a:t>
            </a: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740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4400" dirty="0"/>
              <a:t>REIKALAVIMAI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970147"/>
            <a:ext cx="10515600" cy="831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600" dirty="0" smtClean="0"/>
              <a:t>SODININKYSTEI IR DARŽININKYSTEI</a:t>
            </a:r>
            <a:endParaRPr lang="lt-LT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2157413"/>
            <a:ext cx="10548938" cy="401955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lt-LT" dirty="0"/>
              <a:t>Antrojoje vegetacijos pusėje piktžolių naikinimas pasėliuose atliekamas mechaninėmis </a:t>
            </a:r>
            <a:r>
              <a:rPr lang="lt-LT" dirty="0" smtClean="0"/>
              <a:t>priemonėmis;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lt-LT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dirty="0" smtClean="0"/>
              <a:t>Draudžiama </a:t>
            </a:r>
            <a:r>
              <a:rPr lang="lt-LT" dirty="0"/>
              <a:t>vaisių ir daržovių apsaugai naudoti labai nuodingus (etiketėje ženklinamus „Labai toksiškas“ ir (arba) simboliu „T</a:t>
            </a:r>
            <a:r>
              <a:rPr lang="lt-LT" baseline="30000" dirty="0"/>
              <a:t>+</a:t>
            </a:r>
            <a:r>
              <a:rPr lang="lt-LT" dirty="0"/>
              <a:t>“) ir nuodingus (etiketėje ženklinamus „Toksiškas“ ir (arba) simboliu „T“) augalų apsaugos </a:t>
            </a:r>
            <a:r>
              <a:rPr lang="lt-LT" dirty="0" smtClean="0"/>
              <a:t>produktus;</a:t>
            </a:r>
            <a:endParaRPr lang="lt-LT" dirty="0"/>
          </a:p>
          <a:p>
            <a:pPr marL="0" indent="0" algn="just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854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4400" dirty="0"/>
              <a:t>REIKALAVIMAI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970147"/>
            <a:ext cx="10515600" cy="831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3600" dirty="0" smtClean="0"/>
              <a:t>SODININKYSTEI IR DARŽININKYSTEI</a:t>
            </a:r>
            <a:endParaRPr lang="lt-LT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2157413"/>
            <a:ext cx="10515600" cy="401955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lt-LT" dirty="0"/>
              <a:t>Kitus augalų apsaugos produktus, kurių sudėtyje yra tokios pat veikliosios medžiagos, galima naudoti ne dažniau kaip 2 kartus per vegetacijos periodą, išskyrus tuos, kurie nustatyta tvarka leidžiami naudoti ekologiniuose </a:t>
            </a:r>
            <a:r>
              <a:rPr lang="lt-LT" dirty="0" smtClean="0"/>
              <a:t>ūkiuose;</a:t>
            </a:r>
            <a:endParaRPr lang="lt-LT" dirty="0"/>
          </a:p>
          <a:p>
            <a:pPr algn="just">
              <a:buFont typeface="Wingdings" panose="05000000000000000000" pitchFamily="2" charset="2"/>
              <a:buChar char="§"/>
            </a:pPr>
            <a:endParaRPr lang="lt-LT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lt-LT" dirty="0"/>
              <a:t>Pirmaisiais sertifikavimo metais ir vėliau ne rečiau kaip kas penkerius metus pagal nacionalinę žemės ūkio ir maisto kokybės sistemą pagamintos augalininkystės produkcijos auginimo laukuose turi būti atliekami dirvožemio laboratoriniai </a:t>
            </a:r>
            <a:r>
              <a:rPr lang="lt-LT" dirty="0" smtClean="0"/>
              <a:t>tyrimai;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085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koagros_kaun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koagros skaidres wide" id="{4D2093AD-FF86-5944-9367-D181CAFD2E96}" vid="{AD7C1D05-8A50-2A49-BCCD-A57EED174029}"/>
    </a:ext>
  </a:extLst>
</a:theme>
</file>

<file path=ppt/theme/theme2.xml><?xml version="1.0" encoding="utf-8"?>
<a:theme xmlns:a="http://schemas.openxmlformats.org/drawingml/2006/main" name="1_Ekoagros_kaun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koagros skaidres wide" id="{4D2093AD-FF86-5944-9367-D181CAFD2E96}" vid="{AD7C1D05-8A50-2A49-BCCD-A57EED1740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Ekoagros skaidres wide</Template>
  <TotalTime>1293</TotalTime>
  <Words>933</Words>
  <Application>Microsoft Office PowerPoint</Application>
  <PresentationFormat>Custom</PresentationFormat>
  <Paragraphs>153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Ekoagros_kaunas</vt:lpstr>
      <vt:lpstr>1_Ekoagros_kaunas</vt:lpstr>
      <vt:lpstr>Nacionalinės žemės ūkio ir maisto produktų kokybės sistema</vt:lpstr>
      <vt:lpstr>TEISĖS AKTAI</vt:lpstr>
      <vt:lpstr>SPECIFIKACIJOS</vt:lpstr>
      <vt:lpstr>REIKALAVIMAI BITININKYSTĖJE </vt:lpstr>
      <vt:lpstr>REIKALAVIMAI BITININKYSTĖJE </vt:lpstr>
      <vt:lpstr>REIKALAVIMAI BITININKYSTĖJE </vt:lpstr>
      <vt:lpstr>REIKALAVIMAI </vt:lpstr>
      <vt:lpstr>REIKALAVIMAI </vt:lpstr>
      <vt:lpstr>REIKALAVIMAI </vt:lpstr>
      <vt:lpstr>REIKALAVIMAI </vt:lpstr>
      <vt:lpstr>REIKALAVIMAI </vt:lpstr>
      <vt:lpstr>STATISTIKA</vt:lpstr>
      <vt:lpstr>STATISTIKA</vt:lpstr>
      <vt:lpstr>PARAMOS INTENSYVUMAS</vt:lpstr>
      <vt:lpstr> REMIAMI AUGALAI   </vt:lpstr>
      <vt:lpstr>DALYVAVIMAS MAISTO KOKYBĖS SCHEMOSE</vt:lpstr>
      <vt:lpstr>DEKLARAVIMAS</vt:lpstr>
      <vt:lpstr>NORINT SERTIFIKUOTI NKP </vt:lpstr>
      <vt:lpstr>KODĖL VERTA?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Pletra2</dc:creator>
  <cp:lastModifiedBy>Tikrintojas</cp:lastModifiedBy>
  <cp:revision>101</cp:revision>
  <dcterms:created xsi:type="dcterms:W3CDTF">2016-11-30T09:29:12Z</dcterms:created>
  <dcterms:modified xsi:type="dcterms:W3CDTF">2017-03-26T18:18:59Z</dcterms:modified>
</cp:coreProperties>
</file>