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4" r:id="rId4"/>
    <p:sldId id="275" r:id="rId5"/>
    <p:sldId id="268" r:id="rId6"/>
    <p:sldId id="276" r:id="rId7"/>
    <p:sldId id="277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E61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803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123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545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386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751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5326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3335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532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110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422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225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1006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4277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6465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884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546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F0832-B926-42D7-8CC0-58118B6240F1}" type="datetimeFigureOut">
              <a:rPr lang="lt-LT" smtClean="0"/>
              <a:t>2020-10-28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4F8776-0F3A-4040-A43E-D15E774EA3D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7623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:a16="http://schemas.microsoft.com/office/drawing/2014/main" id="{85D79A16-4E18-4158-8042-66B83D247083}"/>
              </a:ext>
            </a:extLst>
          </p:cNvPr>
          <p:cNvSpPr/>
          <p:nvPr/>
        </p:nvSpPr>
        <p:spPr>
          <a:xfrm>
            <a:off x="0" y="5603358"/>
            <a:ext cx="12192000" cy="125464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29026-735B-493A-80CE-C0CFA892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809262"/>
            <a:ext cx="2002409" cy="8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28BB9A9-EF1E-4296-8EFE-165E15A13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254" y="2052813"/>
            <a:ext cx="11097491" cy="179211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lt-LT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Kuo skiriasi ekologiškas ir NKP produktas.</a:t>
            </a:r>
            <a:br>
              <a:rPr lang="en-US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lt-LT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Ūkininkų vizija dėl maisto tiekimo į viešąjį sektorių.</a:t>
            </a:r>
            <a:endParaRPr lang="lt-LT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ACD71B-47CE-4D66-8D48-A2325B4DC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019" y="4050833"/>
            <a:ext cx="9088582" cy="840763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LEŪA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Pirmininkas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Saulius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2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Daniulis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4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:a16="http://schemas.microsoft.com/office/drawing/2014/main" id="{85D79A16-4E18-4158-8042-66B83D247083}"/>
              </a:ext>
            </a:extLst>
          </p:cNvPr>
          <p:cNvSpPr/>
          <p:nvPr/>
        </p:nvSpPr>
        <p:spPr>
          <a:xfrm>
            <a:off x="0" y="5843870"/>
            <a:ext cx="12192000" cy="10141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29026-735B-493A-80CE-C0CFA892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28BB9A9-EF1E-4296-8EFE-165E15A1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823"/>
            <a:ext cx="12277725" cy="734745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lt-LT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ekologiškas ir NKP produktas</a:t>
            </a:r>
            <a:endParaRPr lang="lt-LT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1430E-67F5-4439-931E-E714B760B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51" y="1105882"/>
            <a:ext cx="4668574" cy="576262"/>
          </a:xfrm>
        </p:spPr>
        <p:txBody>
          <a:bodyPr/>
          <a:lstStyle/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EKOLOGIŠKI PRODUKTAI</a:t>
            </a:r>
            <a:endParaRPr lang="lt-LT" sz="25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ACD71B-47CE-4D66-8D48-A2325B4D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51" y="2748956"/>
            <a:ext cx="4668574" cy="30758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lt-LT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Ekologiški žemės ūkio ir maisto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produktai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- tai sertifikuoti žemės ūkio ir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maisto produktai, auginami, perdirbami,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ženklinami ir realizuojami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pagal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griežtus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ekologini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ų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žemės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ūkio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taisyklių reikalavimus.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(LRŽŪM </a:t>
            </a:r>
            <a:r>
              <a:rPr lang="lt-LT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įsaky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mas,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Ekologinio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Žemės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ūkio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taisyklės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lt-LT" sz="25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70E7B8-C57E-47B5-B413-264EB4991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2748957"/>
            <a:ext cx="6096000" cy="3075825"/>
          </a:xfrm>
        </p:spPr>
        <p:txBody>
          <a:bodyPr/>
          <a:lstStyle/>
          <a:p>
            <a:pPr algn="just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NKP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produktai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- p</a:t>
            </a:r>
            <a:r>
              <a:rPr lang="lt-LT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agal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nacionalinę žemės ūkio ir maisto kokybės sistemą pagaminti produktai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. Ž</a:t>
            </a:r>
            <a:r>
              <a:rPr lang="lt-LT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monėms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vartoti skirti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produktai, kurių kokybė pranoksta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Europos Sąjungos ir nacionalinių teisės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aktų nustatytus saugos, gyvūnų ir augalų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sveikatos, gyvūnų gerovės ar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aplinkosaugos reikalavimus.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(LRŽŪM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įsakymas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Dėl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nacionalinės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žemės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ūkio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ir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maisto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produktų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kokybės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sistemos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lt-LT" sz="25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F107F8-E7C6-4619-998E-EA18B4CBCE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00" y="1716458"/>
            <a:ext cx="1216125" cy="82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1FCF10-F663-4B44-A90F-DCCAFD817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92" y="1716458"/>
            <a:ext cx="1188275" cy="82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4A1F3-9560-4588-8ECF-2EC0D8BDE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00" y="1767470"/>
            <a:ext cx="1407600" cy="82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C4B0D88-20EA-496D-B3C5-86A2AE04CB24}"/>
              </a:ext>
            </a:extLst>
          </p:cNvPr>
          <p:cNvSpPr txBox="1">
            <a:spLocks/>
          </p:cNvSpPr>
          <p:nvPr/>
        </p:nvSpPr>
        <p:spPr>
          <a:xfrm>
            <a:off x="6138862" y="1191208"/>
            <a:ext cx="597693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NKP PRODUKTAI</a:t>
            </a:r>
            <a:endParaRPr lang="lt-LT" sz="25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7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A29026-735B-493A-80CE-C0CFA892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28BB9A9-EF1E-4296-8EFE-165E15A1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823"/>
            <a:ext cx="12277725" cy="734745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TEISĖS AKTAI. </a:t>
            </a:r>
            <a:r>
              <a:rPr lang="lt-LT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ekologiškas ir NKP produktas</a:t>
            </a:r>
            <a:endParaRPr lang="lt-LT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1430E-67F5-4439-931E-E714B760B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51" y="1115411"/>
            <a:ext cx="5502010" cy="320956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EKOLOGIŠKI PRODUKTAI</a:t>
            </a:r>
            <a:endParaRPr lang="lt-LT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C4B0D88-20EA-496D-B3C5-86A2AE04CB24}"/>
              </a:ext>
            </a:extLst>
          </p:cNvPr>
          <p:cNvSpPr txBox="1">
            <a:spLocks/>
          </p:cNvSpPr>
          <p:nvPr/>
        </p:nvSpPr>
        <p:spPr>
          <a:xfrm>
            <a:off x="6613789" y="1157156"/>
            <a:ext cx="5292958" cy="3209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NKP PRODUKTAI</a:t>
            </a:r>
            <a:endParaRPr lang="lt-LT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85F645-CADA-4804-B81F-4A2200215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51" y="1333015"/>
            <a:ext cx="5502011" cy="53059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lt-LT" sz="19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Ekologinę gamybą reglamentuojantys ES teisės aktai </a:t>
            </a:r>
            <a:endParaRPr lang="en-US" sz="19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2007 m. birželio 8 d. Tarybos Reglamentas (EB)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Nr. 834/2007 dėl ekologinės gamybos ir ekologiškų produktų ženklinimo;</a:t>
            </a:r>
            <a:endParaRPr lang="en-US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2008 m. rugsėjo 5 d. Komisijos reglamentas (EB) Nr. 889/2008 kuriuo nustatomos išsamios Tarybos reglamento (EB) Nr. 834/2007 įgyvendinimo taisyklės dėl ekologinės gamybos, ženklinimo ir kontrolės;</a:t>
            </a:r>
            <a:endParaRPr lang="en-US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2008 m. gruodžio 8 d. Komisijos reglamentas (EB) Nr. 1235/2008 kuriuo nustatomos išsamios Tarybos reglamento (EB) Nr. 834/2007 įgyvendinimo taisyklės dėl ekologiškų produktų importo iš trečiųjų šalių. </a:t>
            </a:r>
            <a:endParaRPr lang="en-US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lt-LT" sz="19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Ekologinę gamybą reglamentuojantys LT teisės aktai</a:t>
            </a:r>
            <a:endParaRPr lang="en-US" sz="19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2000 m. gruodžio 28 d. Žemės ūkio ministro įsakymas Nr. 375 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“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Dėl ekologinio žemės ūkio taisyklių patvirtinimo ir ekologiškų žemės ūkio produktų gamybos proceso ir produkcijos sertifikavimo”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lt-LT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lt-LT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AC8DE58-9C59-4C99-823F-E8C5BB3AB1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3787" y="1436367"/>
            <a:ext cx="5292959" cy="40625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NKP </a:t>
            </a:r>
            <a:r>
              <a:rPr lang="en-US" sz="19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reglamentuojantys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LT </a:t>
            </a:r>
            <a:r>
              <a:rPr lang="en-US" sz="19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teisės</a:t>
            </a:r>
            <a:r>
              <a:rPr lang="en-US" sz="19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9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aktai</a:t>
            </a:r>
            <a:endParaRPr lang="lt-LT" sz="19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2007 m. lapkričio 29 d.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LR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Žemės ūkio ministro įsakymas Nr. 3D-524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(2018 m.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lapkričio 14 d. 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LR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Žemės ūkio ministro įsakymas Nr. 3D-81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redakcija)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“</a:t>
            </a:r>
            <a:r>
              <a:rPr lang="en-US" sz="19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Pagal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Nacionalinės žemės ūkio ir maisto kokybės sistemoje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pagamintų produktų pripažinimo taisyklės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”;</a:t>
            </a:r>
            <a:endParaRPr lang="lt-LT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2008 m. birželio 4 d. LR žemės ūkio ministro </a:t>
            </a:r>
            <a:r>
              <a:rPr lang="lt-LT" sz="19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įsakym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as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Nr. 3D-308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(2020 m. kovo 2 d. LR žemės ūkio ministro įsakymas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Nr. 3D-149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redakcija)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“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Nacionalinės žemės ūkio ir maisto kokybės sistemoje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p</a:t>
            </a:r>
            <a:r>
              <a:rPr lang="lt-LT" sz="19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agamintų</a:t>
            </a:r>
            <a:r>
              <a:rPr lang="lt-LT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produktų specifikacijos</a:t>
            </a:r>
            <a:r>
              <a:rPr lang="en-US" sz="19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”.</a:t>
            </a:r>
            <a:endParaRPr lang="lt-LT" sz="19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7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:a16="http://schemas.microsoft.com/office/drawing/2014/main" id="{85D79A16-4E18-4158-8042-66B83D247083}"/>
              </a:ext>
            </a:extLst>
          </p:cNvPr>
          <p:cNvSpPr/>
          <p:nvPr/>
        </p:nvSpPr>
        <p:spPr>
          <a:xfrm>
            <a:off x="0" y="5843870"/>
            <a:ext cx="12192000" cy="10141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29026-735B-493A-80CE-C0CFA8927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28BB9A9-EF1E-4296-8EFE-165E15A1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823"/>
            <a:ext cx="12277725" cy="734745"/>
          </a:xfrm>
          <a:solidFill>
            <a:srgbClr val="FFFFFF">
              <a:alpha val="60000"/>
            </a:srgb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lt-LT" sz="3600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ekologiškas ir NKP produktas</a:t>
            </a:r>
            <a:endParaRPr lang="lt-LT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1430E-67F5-4439-931E-E714B760B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851" y="1105882"/>
            <a:ext cx="4668574" cy="576262"/>
          </a:xfrm>
        </p:spPr>
        <p:txBody>
          <a:bodyPr/>
          <a:lstStyle/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EKOLOGIŠKI PRODUKTAI</a:t>
            </a:r>
            <a:endParaRPr lang="lt-LT" sz="25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ACD71B-47CE-4D66-8D48-A2325B4DC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51" y="2748956"/>
            <a:ext cx="4668574" cy="12420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</a:t>
            </a:r>
            <a:r>
              <a:rPr lang="lt-LT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naudojamos sintetinės mineralinės trąšos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lt-LT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</a:t>
            </a:r>
            <a:r>
              <a:rPr lang="lt-LT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naudojami sintetiniai pesticidai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70E7B8-C57E-47B5-B413-264EB4991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6614" y="3033863"/>
            <a:ext cx="5810746" cy="2814883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lt-LT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Naudojamos</a:t>
            </a:r>
            <a:r>
              <a:rPr lang="lt-LT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sintetinės mineralinės trąšos</a:t>
            </a:r>
          </a:p>
          <a:p>
            <a:pPr algn="just"/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Limituotas azoto kiekis – 140 kg </a:t>
            </a:r>
            <a:r>
              <a:rPr lang="lt-LT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v.m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(vaisiams ir uogoms mineralinio N –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96 kg. </a:t>
            </a:r>
            <a:r>
              <a:rPr lang="lt-LT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v.m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.; daržovėms – 122 kg. v. 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lt-LT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Naudojami </a:t>
            </a:r>
            <a:r>
              <a:rPr lang="lt-LT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sintetiniai pesticidai (fungicidai,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insekticidai, herbicidai)</a:t>
            </a:r>
          </a:p>
          <a:p>
            <a:pPr algn="just"/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1,5 karto prailgintas </a:t>
            </a:r>
            <a:r>
              <a:rPr lang="lt-LT" sz="18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išlaukos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terminas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</a:t>
            </a:r>
            <a:endParaRPr lang="lt-LT" sz="1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 k. iš eilės panaudojus tą pačią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veikliąją medžiagą, naudojami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lt-LT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produktai su kita veikliąja medžiaga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lt-LT" sz="18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F107F8-E7C6-4619-998E-EA18B4CBCE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00" y="1716458"/>
            <a:ext cx="1216125" cy="82800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1FCF10-F663-4B44-A90F-DCCAFD817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92" y="1716458"/>
            <a:ext cx="1188275" cy="82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4A1F3-9560-4588-8ECF-2EC0D8BDE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73" y="1767469"/>
            <a:ext cx="1407600" cy="8280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C4B0D88-20EA-496D-B3C5-86A2AE04CB24}"/>
              </a:ext>
            </a:extLst>
          </p:cNvPr>
          <p:cNvSpPr txBox="1">
            <a:spLocks/>
          </p:cNvSpPr>
          <p:nvPr/>
        </p:nvSpPr>
        <p:spPr>
          <a:xfrm>
            <a:off x="6096000" y="1286274"/>
            <a:ext cx="5810746" cy="395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NKP PRODUKTAI</a:t>
            </a:r>
            <a:endParaRPr lang="lt-LT" sz="25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45473-EEA4-4E6A-B41D-28B2581A72F7}"/>
              </a:ext>
            </a:extLst>
          </p:cNvPr>
          <p:cNvSpPr txBox="1"/>
          <p:nvPr/>
        </p:nvSpPr>
        <p:spPr>
          <a:xfrm>
            <a:off x="6196614" y="2628696"/>
            <a:ext cx="5710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CHEMIZUOTI</a:t>
            </a:r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PRODUKTAI</a:t>
            </a:r>
            <a:endParaRPr lang="lt-LT" sz="20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5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0F2A83-7E62-4821-AC82-4563DE41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247247"/>
            <a:ext cx="11316196" cy="101413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Įgyvendindami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trumpųjų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tiekimo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grandinių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ir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vietos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rinkų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skatinimo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vietos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lygmeniu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projektą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, 2020 m. 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kovo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mėn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ŽŪKB “BIO LEUA”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kartu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partneriais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įsteigė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vertingo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maisto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namus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i="1" spc="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“</a:t>
            </a:r>
            <a:r>
              <a:rPr lang="en-US" sz="2000" b="1" i="1" spc="6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Rupūs</a:t>
            </a:r>
            <a:r>
              <a:rPr lang="en-US" sz="2000" b="1" i="1" spc="6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Miltai”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Kaimynų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 g. 9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Kaune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lt-LT" dirty="0">
              <a:latin typeface="Arial Narrow" panose="020B0606020202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6430F2-7367-422B-9030-1DE9E7C77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5" t="7856" r="20633" b="32536"/>
          <a:stretch/>
        </p:blipFill>
        <p:spPr>
          <a:xfrm rot="1311880">
            <a:off x="6935627" y="2599416"/>
            <a:ext cx="4351804" cy="344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789471EA-E96F-4C47-B0D0-F163BE0095F5}"/>
              </a:ext>
            </a:extLst>
          </p:cNvPr>
          <p:cNvSpPr txBox="1">
            <a:spLocks/>
          </p:cNvSpPr>
          <p:nvPr/>
        </p:nvSpPr>
        <p:spPr>
          <a:xfrm>
            <a:off x="0" y="336823"/>
            <a:ext cx="12277725" cy="7347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lt-LT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Ūkininkų vizija dėl maisto tiekimo į viešąjį sektorių</a:t>
            </a:r>
            <a:endParaRPr lang="lt-L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tačiakampis 5">
            <a:extLst>
              <a:ext uri="{FF2B5EF4-FFF2-40B4-BE49-F238E27FC236}">
                <a16:creationId xmlns:a16="http://schemas.microsoft.com/office/drawing/2014/main" id="{4F9FEEF7-2857-4AEE-AFB0-467A80002F66}"/>
              </a:ext>
            </a:extLst>
          </p:cNvPr>
          <p:cNvSpPr/>
          <p:nvPr/>
        </p:nvSpPr>
        <p:spPr>
          <a:xfrm>
            <a:off x="0" y="5843870"/>
            <a:ext cx="12192000" cy="10141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2F32E-F267-4D3D-A7B2-1406E07A9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367077-FFE7-4CF5-A964-9604FE516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1399853" y="2088229"/>
            <a:ext cx="5267325" cy="352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069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789471EA-E96F-4C47-B0D0-F163BE0095F5}"/>
              </a:ext>
            </a:extLst>
          </p:cNvPr>
          <p:cNvSpPr txBox="1">
            <a:spLocks/>
          </p:cNvSpPr>
          <p:nvPr/>
        </p:nvSpPr>
        <p:spPr>
          <a:xfrm>
            <a:off x="0" y="336823"/>
            <a:ext cx="12277725" cy="7347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lt-LT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Ūkininkų vizija dėl maisto tiekimo į viešąjį sektorių</a:t>
            </a:r>
            <a:endParaRPr lang="lt-L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tačiakampis 5">
            <a:extLst>
              <a:ext uri="{FF2B5EF4-FFF2-40B4-BE49-F238E27FC236}">
                <a16:creationId xmlns:a16="http://schemas.microsoft.com/office/drawing/2014/main" id="{4F9FEEF7-2857-4AEE-AFB0-467A80002F66}"/>
              </a:ext>
            </a:extLst>
          </p:cNvPr>
          <p:cNvSpPr/>
          <p:nvPr/>
        </p:nvSpPr>
        <p:spPr>
          <a:xfrm>
            <a:off x="0" y="5843870"/>
            <a:ext cx="12192000" cy="10141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2F32E-F267-4D3D-A7B2-1406E07A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563096-C815-48D2-969D-F90DE5A2AAC7}"/>
              </a:ext>
            </a:extLst>
          </p:cNvPr>
          <p:cNvSpPr txBox="1">
            <a:spLocks/>
          </p:cNvSpPr>
          <p:nvPr/>
        </p:nvSpPr>
        <p:spPr>
          <a:xfrm>
            <a:off x="0" y="1133161"/>
            <a:ext cx="12191999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ŽŪKB “BIO LEUA”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tiekėjai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ir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partneriai</a:t>
            </a:r>
            <a:endParaRPr lang="lt-LT" sz="25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E336F-11EC-4E96-B58F-D287785C4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818323"/>
            <a:ext cx="11392396" cy="1944051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Vienija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24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ekologinius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ūkius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5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trumpųjų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tiekimo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grandinių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partnerius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Lietuvos ekologinių ūkių asociacija - ŽŪKB “BIO LEUA”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trumpųjų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tiekimo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grandinių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vienas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partnerių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Ekologinių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maisto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produktų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tiekėjai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iš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visos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Lietuvos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886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789471EA-E96F-4C47-B0D0-F163BE0095F5}"/>
              </a:ext>
            </a:extLst>
          </p:cNvPr>
          <p:cNvSpPr txBox="1">
            <a:spLocks/>
          </p:cNvSpPr>
          <p:nvPr/>
        </p:nvSpPr>
        <p:spPr>
          <a:xfrm>
            <a:off x="0" y="336823"/>
            <a:ext cx="12277725" cy="7347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lt-LT" b="1" cap="all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Ūkininkų vizija dėl maisto tiekimo į viešąjį sektorių</a:t>
            </a:r>
            <a:endParaRPr lang="lt-L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Stačiakampis 5">
            <a:extLst>
              <a:ext uri="{FF2B5EF4-FFF2-40B4-BE49-F238E27FC236}">
                <a16:creationId xmlns:a16="http://schemas.microsoft.com/office/drawing/2014/main" id="{4F9FEEF7-2857-4AEE-AFB0-467A80002F66}"/>
              </a:ext>
            </a:extLst>
          </p:cNvPr>
          <p:cNvSpPr/>
          <p:nvPr/>
        </p:nvSpPr>
        <p:spPr>
          <a:xfrm>
            <a:off x="0" y="5843870"/>
            <a:ext cx="12192000" cy="101413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2F32E-F267-4D3D-A7B2-1406E07A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2D7FC9F-B2DD-4F37-8AFF-8AE33BBBE7AD}"/>
              </a:ext>
            </a:extLst>
          </p:cNvPr>
          <p:cNvSpPr txBox="1">
            <a:spLocks/>
          </p:cNvSpPr>
          <p:nvPr/>
        </p:nvSpPr>
        <p:spPr>
          <a:xfrm>
            <a:off x="114548" y="1224568"/>
            <a:ext cx="12191999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25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ŽŪKB “BIO LEUA” ekologiškų maisto produktų asortimentas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9AB52B-FE3D-4C0E-A169-97C98D3F180F}"/>
              </a:ext>
            </a:extLst>
          </p:cNvPr>
          <p:cNvSpPr txBox="1">
            <a:spLocks/>
          </p:cNvSpPr>
          <p:nvPr/>
        </p:nvSpPr>
        <p:spPr>
          <a:xfrm>
            <a:off x="114548" y="1862422"/>
            <a:ext cx="11792198" cy="37710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Mės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 (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jautiena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vištiena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ir jos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 (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sertifikavimosi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procese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);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as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ir jo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iaušini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G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rūdų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uonos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bei pyrago gamini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liejus ir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riebal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V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aisi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ir jų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ai,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uog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os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ir jų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aržov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ės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ir jų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produkt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ai;</a:t>
            </a:r>
          </a:p>
          <a:p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Kitų (medaus ir kt.) maisto produktai.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4BB4B-B6A0-4D31-A3A8-2BD8A4A1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83" y="5886820"/>
            <a:ext cx="1156093" cy="100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9BAA3-D646-43DD-8FD9-A85B74D98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90" y="5819893"/>
            <a:ext cx="1156093" cy="101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1D6196-B890-40E0-BF88-FCFA08161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9" y="5905463"/>
            <a:ext cx="1371600" cy="102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ED3DA2-B119-44B6-BD1B-50BD50A2A8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83" y="5886061"/>
            <a:ext cx="9906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105CEF-3795-4EA9-B38F-10A5E5869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12" y="5830300"/>
            <a:ext cx="1444657" cy="108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1E1797-A7AE-4E62-99AD-C20DE4378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58" y="5878937"/>
            <a:ext cx="717708" cy="95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22B386-464F-4F90-A36F-69BD5BB44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17" y="5950813"/>
            <a:ext cx="1261083" cy="84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560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čiakampis 5">
            <a:extLst>
              <a:ext uri="{FF2B5EF4-FFF2-40B4-BE49-F238E27FC236}">
                <a16:creationId xmlns:a16="http://schemas.microsoft.com/office/drawing/2014/main" id="{85D79A16-4E18-4158-8042-66B83D247083}"/>
              </a:ext>
            </a:extLst>
          </p:cNvPr>
          <p:cNvSpPr/>
          <p:nvPr/>
        </p:nvSpPr>
        <p:spPr>
          <a:xfrm>
            <a:off x="0" y="5772150"/>
            <a:ext cx="12192000" cy="108585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74920-A871-4BB7-A822-5A20B1B2DF74}"/>
              </a:ext>
            </a:extLst>
          </p:cNvPr>
          <p:cNvSpPr txBox="1"/>
          <p:nvPr/>
        </p:nvSpPr>
        <p:spPr>
          <a:xfrm>
            <a:off x="0" y="216091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	AČIŪ,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UŽ DĖMESĮ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!</a:t>
            </a:r>
            <a:endParaRPr lang="lt-LT" sz="36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FF2822-56E5-49F0-AB1C-3693BEE75C06}"/>
              </a:ext>
            </a:extLst>
          </p:cNvPr>
          <p:cNvSpPr txBox="1"/>
          <p:nvPr/>
        </p:nvSpPr>
        <p:spPr>
          <a:xfrm>
            <a:off x="6990503" y="3542926"/>
            <a:ext cx="26516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LEŪA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Pirmininkas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Saulius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Daniulis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El.p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. sdaniulis@gmail.com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2F8CE-7A89-4682-B2D7-C06768C8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37" y="5905463"/>
            <a:ext cx="200240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10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907</TotalTime>
  <Words>674</Words>
  <Application>Microsoft Office PowerPoint</Application>
  <PresentationFormat>Plačiaekranė</PresentationFormat>
  <Paragraphs>55</Paragraphs>
  <Slides>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Trebuchet MS</vt:lpstr>
      <vt:lpstr>Wingdings</vt:lpstr>
      <vt:lpstr>Wingdings 3</vt:lpstr>
      <vt:lpstr>Facet</vt:lpstr>
      <vt:lpstr>Kuo skiriasi ekologiškas ir NKP produktas. Ūkininkų vizija dėl maisto tiekimo į viešąjį sektorių.</vt:lpstr>
      <vt:lpstr>ekologiškas ir NKP produktas</vt:lpstr>
      <vt:lpstr>TEISĖS AKTAI. ekologiškas ir NKP produktas</vt:lpstr>
      <vt:lpstr>ekologiškas ir NKP produktas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Lina | BIOLEUA</dc:creator>
  <cp:lastModifiedBy>Sandra Balciuniene</cp:lastModifiedBy>
  <cp:revision>74</cp:revision>
  <dcterms:created xsi:type="dcterms:W3CDTF">2020-07-14T08:16:13Z</dcterms:created>
  <dcterms:modified xsi:type="dcterms:W3CDTF">2020-10-28T08:18:42Z</dcterms:modified>
</cp:coreProperties>
</file>